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98" r:id="rId4"/>
    <p:sldId id="299" r:id="rId5"/>
    <p:sldId id="268" r:id="rId6"/>
    <p:sldId id="264" r:id="rId7"/>
    <p:sldId id="265" r:id="rId8"/>
    <p:sldId id="269" r:id="rId9"/>
    <p:sldId id="303" r:id="rId10"/>
    <p:sldId id="270" r:id="rId11"/>
    <p:sldId id="271" r:id="rId12"/>
    <p:sldId id="272" r:id="rId13"/>
    <p:sldId id="273" r:id="rId14"/>
    <p:sldId id="274" r:id="rId15"/>
    <p:sldId id="275" r:id="rId16"/>
    <p:sldId id="276" r:id="rId17"/>
    <p:sldId id="277" r:id="rId18"/>
    <p:sldId id="280" r:id="rId19"/>
    <p:sldId id="278" r:id="rId20"/>
    <p:sldId id="279"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66" r:id="rId35"/>
    <p:sldId id="294" r:id="rId36"/>
    <p:sldId id="295" r:id="rId37"/>
    <p:sldId id="296" r:id="rId38"/>
    <p:sldId id="258" r:id="rId39"/>
    <p:sldId id="297" r:id="rId40"/>
    <p:sldId id="259" r:id="rId41"/>
    <p:sldId id="300" r:id="rId42"/>
    <p:sldId id="260" r:id="rId43"/>
    <p:sldId id="304" r:id="rId44"/>
    <p:sldId id="261" r:id="rId45"/>
    <p:sldId id="307" r:id="rId46"/>
    <p:sldId id="262" r:id="rId47"/>
    <p:sldId id="306" r:id="rId48"/>
    <p:sldId id="308" r:id="rId49"/>
    <p:sldId id="301" r:id="rId50"/>
    <p:sldId id="302" r:id="rId51"/>
    <p:sldId id="305"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0" d="100"/>
          <a:sy n="70" d="100"/>
        </p:scale>
        <p:origin x="738"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8B4AF60A-713C-41BA-9788-4C493DDC0A9C}" type="datetimeFigureOut">
              <a:rPr lang="en-US" dirty="0"/>
              <a:t>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8A4C08AF-84E6-4329-8E67-FEA434B47075}" type="datetimeFigureOut">
              <a:rPr lang="en-US" dirty="0"/>
              <a:t>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a:xfrm>
            <a:off x="8593667" y="6272784"/>
            <a:ext cx="2644309" cy="365125"/>
          </a:xfrm>
        </p:spPr>
        <p:txBody>
          <a:bodyPr/>
          <a:lstStyle/>
          <a:p>
            <a:fld id="{4F6EE328-6AFF-436B-881F-213D56084544}" type="datetimeFigureOut">
              <a:rPr lang="en-US" dirty="0"/>
              <a:t>1/6/2016</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AE02069A-09EE-4C7C-86A4-2314A404921D}" type="datetimeFigureOut">
              <a:rPr lang="en-US" dirty="0"/>
              <a:t>1/6/2016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D56EE7F1-171E-411F-96CA-A251A21496E7}" type="datetimeFigureOut">
              <a:rPr lang="en-US" dirty="0"/>
              <a:t>1/6/2016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8872C98D-A273-4547-9B92-97D7769F71A6}" type="datetimeFigureOut">
              <a:rPr lang="en-US" dirty="0"/>
              <a:t>1/6/2016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B7CD67-0644-446C-B2AD-1C09BF34F286}" type="datetimeFigureOut">
              <a:rPr lang="en-US" dirty="0"/>
              <a:t>1/6/2016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zh-TW" altLang="en-US" smtClean="0"/>
              <a:t>按一下以編輯母片標題樣式</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81480828-6983-48AD-9E27-CBD3696F837E}" type="datetimeFigureOut">
              <a:rPr lang="en-US" dirty="0"/>
              <a:t>1/6/2016</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2C5EFB91-0324-450E-B17F-36DC0ECCE413}" type="datetimeFigureOut">
              <a:rPr lang="en-US" dirty="0"/>
              <a:t>1/6/2016</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7E5E0FA7-C445-42F7-AF66-A4F5A6FC8A9C}" type="datetimeFigureOut">
              <a:rPr lang="en-US" dirty="0"/>
              <a:t>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585AC5C5-1A57-4420-8AFB-CE41693A794B}" type="datetimeFigureOut">
              <a:rPr lang="en-US" dirty="0"/>
              <a:t>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52E37674-C1BA-4107-9B06-6D4CAC3A3DF5}" type="datetimeFigureOut">
              <a:rPr lang="en-US" dirty="0"/>
              <a:t>1/6/2016</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n-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hyperlink" Target="http://www.cpami.gov.tw/chinese/index.php" TargetMode="External"/><Relationship Id="rId2" Type="http://schemas.openxmlformats.org/officeDocument/2006/relationships/hyperlink" Target="http://urban-web.kcg.gov.tw/KDA/web_page/KDA010100.jsp" TargetMode="Externa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zh-TW" altLang="en-US" dirty="0" smtClean="0"/>
              <a:t>都市計畫概論期末報告</a:t>
            </a:r>
            <a:endParaRPr lang="zh-TW" altLang="en-US" dirty="0"/>
          </a:p>
        </p:txBody>
      </p:sp>
      <p:sp>
        <p:nvSpPr>
          <p:cNvPr id="3" name="副標題 2"/>
          <p:cNvSpPr>
            <a:spLocks noGrp="1"/>
          </p:cNvSpPr>
          <p:nvPr>
            <p:ph type="subTitle" idx="1"/>
          </p:nvPr>
        </p:nvSpPr>
        <p:spPr>
          <a:xfrm>
            <a:off x="1069848" y="4389119"/>
            <a:ext cx="7891272" cy="1854927"/>
          </a:xfrm>
        </p:spPr>
        <p:txBody>
          <a:bodyPr>
            <a:normAutofit/>
          </a:bodyPr>
          <a:lstStyle/>
          <a:p>
            <a:pPr marL="342900" indent="-342900">
              <a:buFont typeface="Arial" panose="020B0604020202020204" pitchFamily="34" charset="0"/>
              <a:buChar char="•"/>
            </a:pPr>
            <a:r>
              <a:rPr lang="zh-TW" altLang="en-US" dirty="0" smtClean="0"/>
              <a:t>變更高雄多功能經貿園區特定區細部計畫（部分道路用地為特定經貿核心專用區、部分兒童遊樂場用地為特定經貿核心專用區、部分特定經貿核心專用區為兒童遊樂場用地）案</a:t>
            </a:r>
            <a:endParaRPr lang="en-US" altLang="zh-TW" dirty="0" smtClean="0"/>
          </a:p>
          <a:p>
            <a:pPr marL="342900" indent="-342900">
              <a:buFont typeface="Arial" panose="020B0604020202020204" pitchFamily="34" charset="0"/>
              <a:buChar char="•"/>
            </a:pPr>
            <a:r>
              <a:rPr lang="zh-TW" altLang="en-US" dirty="0" smtClean="0"/>
              <a:t>相關英文報告翻譯</a:t>
            </a:r>
            <a:endParaRPr lang="zh-TW" altLang="en-US" dirty="0"/>
          </a:p>
        </p:txBody>
      </p:sp>
      <p:sp>
        <p:nvSpPr>
          <p:cNvPr id="4" name="文字方塊 3"/>
          <p:cNvSpPr txBox="1"/>
          <p:nvPr/>
        </p:nvSpPr>
        <p:spPr>
          <a:xfrm>
            <a:off x="8961120" y="5782381"/>
            <a:ext cx="3217547" cy="923330"/>
          </a:xfrm>
          <a:prstGeom prst="rect">
            <a:avLst/>
          </a:prstGeom>
          <a:noFill/>
        </p:spPr>
        <p:txBody>
          <a:bodyPr wrap="none" rtlCol="0">
            <a:spAutoFit/>
          </a:bodyPr>
          <a:lstStyle/>
          <a:p>
            <a:r>
              <a:rPr lang="zh-TW" altLang="en-US" dirty="0" smtClean="0"/>
              <a:t>指導教師：莊翰華 教授</a:t>
            </a:r>
            <a:endParaRPr lang="en-US" altLang="zh-TW" dirty="0" smtClean="0"/>
          </a:p>
          <a:p>
            <a:r>
              <a:rPr lang="zh-TW" altLang="en-US" dirty="0" smtClean="0"/>
              <a:t>       學生：呂翊菱 </a:t>
            </a:r>
            <a:r>
              <a:rPr lang="en-US" altLang="zh-TW" dirty="0" smtClean="0"/>
              <a:t>110412438</a:t>
            </a:r>
          </a:p>
          <a:p>
            <a:r>
              <a:rPr lang="zh-TW" altLang="en-US" dirty="0" smtClean="0"/>
              <a:t>                 夏靜伶 </a:t>
            </a:r>
            <a:r>
              <a:rPr lang="en-US" altLang="zh-TW" dirty="0" smtClean="0"/>
              <a:t>110412439</a:t>
            </a:r>
            <a:endParaRPr lang="zh-TW" altLang="en-US" dirty="0"/>
          </a:p>
        </p:txBody>
      </p:sp>
    </p:spTree>
    <p:extLst>
      <p:ext uri="{BB962C8B-B14F-4D97-AF65-F5344CB8AC3E}">
        <p14:creationId xmlns:p14="http://schemas.microsoft.com/office/powerpoint/2010/main" val="3615855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目錄</a:t>
            </a:r>
          </a:p>
        </p:txBody>
      </p:sp>
      <p:sp>
        <p:nvSpPr>
          <p:cNvPr id="3" name="內容版面配置區 2"/>
          <p:cNvSpPr>
            <a:spLocks noGrp="1"/>
          </p:cNvSpPr>
          <p:nvPr>
            <p:ph idx="1"/>
          </p:nvPr>
        </p:nvSpPr>
        <p:spPr/>
        <p:txBody>
          <a:bodyPr/>
          <a:lstStyle/>
          <a:p>
            <a:r>
              <a:rPr lang="zh-TW" altLang="en-US" sz="4000" dirty="0" smtClean="0"/>
              <a:t>前言</a:t>
            </a:r>
            <a:endParaRPr lang="en-US" altLang="zh-TW" sz="4000" dirty="0" smtClean="0"/>
          </a:p>
          <a:p>
            <a:r>
              <a:rPr lang="zh-TW" altLang="en-US" sz="4000" dirty="0" smtClean="0"/>
              <a:t>家鄉都市計畫案例</a:t>
            </a:r>
            <a:endParaRPr lang="en-US" altLang="zh-TW" sz="4000" dirty="0" smtClean="0"/>
          </a:p>
          <a:p>
            <a:r>
              <a:rPr lang="zh-TW" altLang="en-US" sz="4000" dirty="0" smtClean="0"/>
              <a:t>相關英文報告翻譯</a:t>
            </a:r>
            <a:endParaRPr lang="en-US" altLang="zh-TW" sz="4000" dirty="0" smtClean="0"/>
          </a:p>
          <a:p>
            <a:r>
              <a:rPr lang="zh-TW" altLang="en-US" sz="4000" dirty="0" smtClean="0"/>
              <a:t>參考資</a:t>
            </a:r>
            <a:r>
              <a:rPr lang="zh-TW" altLang="en-US" sz="4000" dirty="0"/>
              <a:t>料</a:t>
            </a:r>
            <a:endParaRPr lang="en-US" altLang="zh-TW" sz="4000" dirty="0" smtClean="0"/>
          </a:p>
          <a:p>
            <a:pPr marL="0" indent="0">
              <a:buNone/>
            </a:pPr>
            <a:endParaRPr lang="zh-TW" altLang="en-US" dirty="0"/>
          </a:p>
        </p:txBody>
      </p:sp>
    </p:spTree>
    <p:extLst>
      <p:ext uri="{BB962C8B-B14F-4D97-AF65-F5344CB8AC3E}">
        <p14:creationId xmlns:p14="http://schemas.microsoft.com/office/powerpoint/2010/main" val="604234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smtClean="0"/>
              <a:t>前言</a:t>
            </a:r>
            <a:endParaRPr lang="zh-TW" altLang="en-US" dirty="0"/>
          </a:p>
        </p:txBody>
      </p:sp>
      <p:sp>
        <p:nvSpPr>
          <p:cNvPr id="5" name="文字版面配置區 4"/>
          <p:cNvSpPr>
            <a:spLocks noGrp="1"/>
          </p:cNvSpPr>
          <p:nvPr>
            <p:ph type="body" idx="1"/>
          </p:nvPr>
        </p:nvSpPr>
        <p:spPr/>
        <p:txBody>
          <a:bodyPr>
            <a:normAutofit/>
          </a:bodyPr>
          <a:lstStyle/>
          <a:p>
            <a:r>
              <a:rPr lang="zh-TW" altLang="en-US" sz="2400" dirty="0" smtClean="0"/>
              <a:t>關於都市計</a:t>
            </a:r>
            <a:r>
              <a:rPr lang="zh-TW" altLang="en-US" sz="2400" dirty="0"/>
              <a:t>畫</a:t>
            </a:r>
          </a:p>
        </p:txBody>
      </p:sp>
    </p:spTree>
    <p:extLst>
      <p:ext uri="{BB962C8B-B14F-4D97-AF65-F5344CB8AC3E}">
        <p14:creationId xmlns:p14="http://schemas.microsoft.com/office/powerpoint/2010/main" val="1122294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smtClean="0"/>
              <a:t>關於都市計畫</a:t>
            </a:r>
            <a:endParaRPr lang="zh-TW" altLang="en-US" dirty="0"/>
          </a:p>
        </p:txBody>
      </p:sp>
      <p:sp>
        <p:nvSpPr>
          <p:cNvPr id="5" name="內容版面配置區 4"/>
          <p:cNvSpPr>
            <a:spLocks noGrp="1"/>
          </p:cNvSpPr>
          <p:nvPr>
            <p:ph idx="1"/>
          </p:nvPr>
        </p:nvSpPr>
        <p:spPr/>
        <p:txBody>
          <a:bodyPr>
            <a:normAutofit/>
          </a:bodyPr>
          <a:lstStyle/>
          <a:p>
            <a:r>
              <a:rPr lang="zh-TW" altLang="en-US" sz="2400" dirty="0" smtClean="0"/>
              <a:t>創新必須和歷史生活在一起。我們不必為了更新而摧毀許多地區；我們也不必讓許多地區深陷在過去的泥沼。規劃師的工作是</a:t>
            </a:r>
            <a:r>
              <a:rPr lang="zh-TW" altLang="en-US" sz="2400" dirty="0" smtClean="0">
                <a:solidFill>
                  <a:srgbClr val="FF0000"/>
                </a:solidFill>
              </a:rPr>
              <a:t>促進地區的正向改變，而不是去破壞它們的歷史和認同</a:t>
            </a:r>
            <a:r>
              <a:rPr lang="zh-TW" altLang="en-US" sz="2400" dirty="0" smtClean="0"/>
              <a:t>。</a:t>
            </a:r>
            <a:endParaRPr lang="en-US" altLang="zh-TW" sz="2400" dirty="0" smtClean="0"/>
          </a:p>
          <a:p>
            <a:r>
              <a:rPr lang="zh-TW" altLang="en-US" sz="2400" dirty="0" smtClean="0"/>
              <a:t>為關注社會問題的結構更新，帶來的不是更新，反而是社區的毀壞。如何保存「</a:t>
            </a:r>
            <a:r>
              <a:rPr lang="zh-TW" altLang="en-US" sz="2400" dirty="0" smtClean="0">
                <a:solidFill>
                  <a:srgbClr val="FF0000"/>
                </a:solidFill>
              </a:rPr>
              <a:t>地方感</a:t>
            </a:r>
            <a:r>
              <a:rPr lang="zh-TW" altLang="en-US" sz="2400" dirty="0" smtClean="0"/>
              <a:t>」尤其重要。</a:t>
            </a:r>
            <a:endParaRPr lang="zh-TW" altLang="en-US" sz="2400" dirty="0"/>
          </a:p>
        </p:txBody>
      </p:sp>
    </p:spTree>
    <p:extLst>
      <p:ext uri="{BB962C8B-B14F-4D97-AF65-F5344CB8AC3E}">
        <p14:creationId xmlns:p14="http://schemas.microsoft.com/office/powerpoint/2010/main" val="42134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家鄉都市計畫案例</a:t>
            </a:r>
            <a:endParaRPr lang="zh-TW" altLang="en-US" dirty="0"/>
          </a:p>
        </p:txBody>
      </p:sp>
      <p:sp>
        <p:nvSpPr>
          <p:cNvPr id="3" name="文字版面配置區 2"/>
          <p:cNvSpPr>
            <a:spLocks noGrp="1"/>
          </p:cNvSpPr>
          <p:nvPr>
            <p:ph type="body" idx="1"/>
          </p:nvPr>
        </p:nvSpPr>
        <p:spPr/>
        <p:txBody>
          <a:bodyPr>
            <a:noAutofit/>
          </a:bodyPr>
          <a:lstStyle/>
          <a:p>
            <a:r>
              <a:rPr lang="zh-TW" altLang="en-US" sz="2400" dirty="0"/>
              <a:t>變更高雄多功能經貿園區特定區細部計畫（部分道路用地為特定經貿核心專用區、部分兒童遊樂場用地為特定經貿核心專用區、部分特定經貿核心專用區為兒童遊樂場用地）案</a:t>
            </a:r>
          </a:p>
        </p:txBody>
      </p:sp>
    </p:spTree>
    <p:extLst>
      <p:ext uri="{BB962C8B-B14F-4D97-AF65-F5344CB8AC3E}">
        <p14:creationId xmlns:p14="http://schemas.microsoft.com/office/powerpoint/2010/main" val="1571342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一、計畫緣起</a:t>
            </a:r>
            <a:endParaRPr lang="zh-TW" altLang="en-US" dirty="0"/>
          </a:p>
        </p:txBody>
      </p:sp>
      <p:sp>
        <p:nvSpPr>
          <p:cNvPr id="3" name="內容版面配置區 2"/>
          <p:cNvSpPr>
            <a:spLocks noGrp="1"/>
          </p:cNvSpPr>
          <p:nvPr>
            <p:ph idx="1"/>
          </p:nvPr>
        </p:nvSpPr>
        <p:spPr/>
        <p:txBody>
          <a:bodyPr>
            <a:noAutofit/>
          </a:bodyPr>
          <a:lstStyle/>
          <a:p>
            <a:r>
              <a:rPr lang="zh-TW" altLang="en-US" sz="2400" dirty="0"/>
              <a:t>本案位於高雄市多功能經貿園區特定區之東</a:t>
            </a:r>
            <a:r>
              <a:rPr lang="zh-TW" altLang="en-US" sz="2400" dirty="0" smtClean="0"/>
              <a:t>隅，土地</a:t>
            </a:r>
            <a:r>
              <a:rPr lang="zh-TW" altLang="en-US" sz="2400" dirty="0"/>
              <a:t>權屬主要為中國石油化學工業開發股份有限公司</a:t>
            </a:r>
            <a:r>
              <a:rPr lang="en-US" altLang="zh-TW" sz="2400" dirty="0"/>
              <a:t>(</a:t>
            </a:r>
            <a:r>
              <a:rPr lang="zh-TW" altLang="en-US" sz="2400" dirty="0"/>
              <a:t>以下簡稱中石化公司</a:t>
            </a:r>
            <a:r>
              <a:rPr lang="en-US" altLang="zh-TW" sz="2400" dirty="0"/>
              <a:t>)</a:t>
            </a:r>
            <a:r>
              <a:rPr lang="zh-TW" altLang="en-US" sz="2400" dirty="0"/>
              <a:t>所有。本計畫區</a:t>
            </a:r>
            <a:r>
              <a:rPr lang="zh-TW" altLang="en-US" sz="2400" dirty="0" smtClean="0"/>
              <a:t>經高雄市政府</a:t>
            </a:r>
            <a:r>
              <a:rPr lang="zh-TW" altLang="en-US" sz="2400" dirty="0"/>
              <a:t>環境保護局民國</a:t>
            </a:r>
            <a:r>
              <a:rPr lang="en-US" altLang="zh-TW" sz="2400" dirty="0"/>
              <a:t>94</a:t>
            </a:r>
            <a:r>
              <a:rPr lang="zh-TW" altLang="en-US" sz="2400" dirty="0"/>
              <a:t>年</a:t>
            </a:r>
            <a:r>
              <a:rPr lang="en-US" altLang="zh-TW" sz="2400" dirty="0"/>
              <a:t>7</a:t>
            </a:r>
            <a:r>
              <a:rPr lang="zh-TW" altLang="en-US" sz="2400" dirty="0"/>
              <a:t>月</a:t>
            </a:r>
            <a:r>
              <a:rPr lang="en-US" altLang="zh-TW" sz="2400" dirty="0"/>
              <a:t>20</a:t>
            </a:r>
            <a:r>
              <a:rPr lang="zh-TW" altLang="en-US" sz="2400" dirty="0"/>
              <a:t>日公告部分範圍為土壤汙染控制場址。中石化公司於同年提出整治計畫，歷四年整治，民國</a:t>
            </a:r>
            <a:r>
              <a:rPr lang="en-US" altLang="zh-TW" sz="2400" dirty="0"/>
              <a:t>98</a:t>
            </a:r>
            <a:r>
              <a:rPr lang="zh-TW" altLang="en-US" sz="2400" dirty="0"/>
              <a:t>年</a:t>
            </a:r>
            <a:r>
              <a:rPr lang="en-US" altLang="zh-TW" sz="2400" dirty="0"/>
              <a:t>6</a:t>
            </a:r>
            <a:r>
              <a:rPr lang="zh-TW" altLang="en-US" sz="2400" dirty="0"/>
              <a:t>月</a:t>
            </a:r>
            <a:r>
              <a:rPr lang="en-US" altLang="zh-TW" sz="2400" dirty="0"/>
              <a:t>12</a:t>
            </a:r>
            <a:r>
              <a:rPr lang="zh-TW" altLang="en-US" sz="2400" dirty="0" smtClean="0"/>
              <a:t>日高雄市政府</a:t>
            </a:r>
            <a:r>
              <a:rPr lang="zh-TW" altLang="en-US" sz="2400" dirty="0"/>
              <a:t>環境保護局</a:t>
            </a:r>
            <a:r>
              <a:rPr lang="zh-TW" altLang="en-US" sz="2400" dirty="0" smtClean="0"/>
              <a:t>以公告</a:t>
            </a:r>
            <a:r>
              <a:rPr lang="zh-TW" altLang="en-US" sz="2400" dirty="0"/>
              <a:t>解除土壤汙染控制場</a:t>
            </a:r>
            <a:r>
              <a:rPr lang="zh-TW" altLang="en-US" sz="2400" dirty="0" smtClean="0"/>
              <a:t>址，</a:t>
            </a:r>
            <a:r>
              <a:rPr lang="zh-TW" altLang="en-US" sz="2400" dirty="0"/>
              <a:t>成為高雄市多功能經貿區第一個土壤汙染整治成功案例</a:t>
            </a:r>
            <a:r>
              <a:rPr lang="zh-TW" altLang="en-US" sz="2400" dirty="0" smtClean="0"/>
              <a:t>。</a:t>
            </a:r>
            <a:endParaRPr lang="en-US" altLang="zh-TW" sz="2400" dirty="0" smtClean="0"/>
          </a:p>
          <a:p>
            <a:r>
              <a:rPr lang="zh-TW" altLang="en-US" sz="2400" dirty="0"/>
              <a:t>本計畫區依規定應於民國</a:t>
            </a:r>
            <a:r>
              <a:rPr lang="en-US" altLang="zh-TW" sz="2400" dirty="0"/>
              <a:t>96</a:t>
            </a:r>
            <a:r>
              <a:rPr lang="zh-TW" altLang="en-US" sz="2400" dirty="0"/>
              <a:t>年</a:t>
            </a:r>
            <a:r>
              <a:rPr lang="en-US" altLang="zh-TW" sz="2400" dirty="0"/>
              <a:t>12</a:t>
            </a:r>
            <a:r>
              <a:rPr lang="zh-TW" altLang="en-US" sz="2400" dirty="0"/>
              <a:t>月底前提出開發，然限於土汙整治作業攏長</a:t>
            </a:r>
            <a:r>
              <a:rPr lang="zh-TW" altLang="en-US" sz="2400" dirty="0" smtClean="0"/>
              <a:t>，高雄市政府</a:t>
            </a:r>
            <a:r>
              <a:rPr lang="zh-TW" altLang="en-US" sz="2400" dirty="0"/>
              <a:t>為加速本計畫區開發，乃於民國</a:t>
            </a:r>
            <a:r>
              <a:rPr lang="en-US" altLang="zh-TW" sz="2400" dirty="0"/>
              <a:t>98</a:t>
            </a:r>
            <a:r>
              <a:rPr lang="zh-TW" altLang="en-US" sz="2400" dirty="0"/>
              <a:t>年</a:t>
            </a:r>
            <a:r>
              <a:rPr lang="en-US" altLang="zh-TW" sz="2400" dirty="0"/>
              <a:t>6</a:t>
            </a:r>
            <a:r>
              <a:rPr lang="zh-TW" altLang="en-US" sz="2400" dirty="0"/>
              <a:t>月</a:t>
            </a:r>
            <a:r>
              <a:rPr lang="en-US" altLang="zh-TW" sz="2400" dirty="0"/>
              <a:t>30</a:t>
            </a:r>
            <a:r>
              <a:rPr lang="zh-TW" altLang="en-US" sz="2400" dirty="0"/>
              <a:t>日</a:t>
            </a:r>
            <a:r>
              <a:rPr lang="zh-TW" altLang="en-US" sz="2400" dirty="0" smtClean="0"/>
              <a:t>核定高雄市政府</a:t>
            </a:r>
            <a:r>
              <a:rPr lang="zh-TW" altLang="en-US" sz="2400" dirty="0"/>
              <a:t>地政主管機關提報「高雄市第</a:t>
            </a:r>
            <a:r>
              <a:rPr lang="en-US" altLang="zh-TW" sz="2400" dirty="0"/>
              <a:t>70</a:t>
            </a:r>
            <a:r>
              <a:rPr lang="zh-TW" altLang="en-US" sz="2400" dirty="0"/>
              <a:t>期市地重劃區」整體計畫，並配合變更都市計畫，於民國</a:t>
            </a:r>
            <a:r>
              <a:rPr lang="en-US" altLang="zh-TW" sz="2400" dirty="0"/>
              <a:t>99</a:t>
            </a:r>
            <a:r>
              <a:rPr lang="zh-TW" altLang="en-US" sz="2400" dirty="0"/>
              <a:t>年</a:t>
            </a:r>
            <a:r>
              <a:rPr lang="en-US" altLang="zh-TW" sz="2400" dirty="0"/>
              <a:t>6</a:t>
            </a:r>
            <a:r>
              <a:rPr lang="zh-TW" altLang="en-US" sz="2400" dirty="0"/>
              <a:t>月</a:t>
            </a:r>
            <a:r>
              <a:rPr lang="en-US" altLang="zh-TW" sz="2400" dirty="0"/>
              <a:t>9</a:t>
            </a:r>
            <a:r>
              <a:rPr lang="zh-TW" altLang="en-US" sz="2400" dirty="0"/>
              <a:t>日公告發布實施「變更高雄多功能經貿園區特定區細部計畫部分特定經貿核心專用區為公園用地、兒童遊樂場用地及道路用地案」。</a:t>
            </a:r>
          </a:p>
        </p:txBody>
      </p:sp>
    </p:spTree>
    <p:extLst>
      <p:ext uri="{BB962C8B-B14F-4D97-AF65-F5344CB8AC3E}">
        <p14:creationId xmlns:p14="http://schemas.microsoft.com/office/powerpoint/2010/main" val="3811497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二、法令依據</a:t>
            </a:r>
            <a:endParaRPr lang="zh-TW" altLang="en-US" dirty="0"/>
          </a:p>
        </p:txBody>
      </p:sp>
      <p:sp>
        <p:nvSpPr>
          <p:cNvPr id="4" name="內容版面配置區 3"/>
          <p:cNvSpPr>
            <a:spLocks noGrp="1"/>
          </p:cNvSpPr>
          <p:nvPr>
            <p:ph idx="1"/>
          </p:nvPr>
        </p:nvSpPr>
        <p:spPr/>
        <p:txBody>
          <a:bodyPr/>
          <a:lstStyle/>
          <a:p>
            <a:r>
              <a:rPr lang="zh-TW" altLang="en-US" sz="2400" dirty="0" smtClean="0"/>
              <a:t>本</a:t>
            </a:r>
            <a:r>
              <a:rPr lang="zh-TW" altLang="en-US" sz="2400" dirty="0"/>
              <a:t>案係中石化公司等土地權利關係人為促進其土地利用，依據「都市計畫法」第</a:t>
            </a:r>
            <a:r>
              <a:rPr lang="en-US" altLang="zh-TW" sz="2400" dirty="0"/>
              <a:t>24</a:t>
            </a:r>
            <a:r>
              <a:rPr lang="zh-TW" altLang="en-US" sz="2400" dirty="0"/>
              <a:t>條規定向本府提出申請變更細部計畫</a:t>
            </a:r>
            <a:r>
              <a:rPr lang="zh-TW" altLang="en-US" sz="2400" dirty="0" smtClean="0"/>
              <a:t>。</a:t>
            </a:r>
            <a:endParaRPr lang="en-US" altLang="zh-TW" sz="2400" dirty="0" smtClean="0"/>
          </a:p>
          <a:p>
            <a:endParaRPr lang="zh-TW" altLang="en-US" sz="2400" dirty="0"/>
          </a:p>
          <a:p>
            <a:r>
              <a:rPr lang="zh-TW" altLang="en-US" sz="2400" dirty="0"/>
              <a:t>依據「都市計畫法高雄施行細則」第</a:t>
            </a:r>
            <a:r>
              <a:rPr lang="en-US" altLang="zh-TW" sz="2400" dirty="0"/>
              <a:t>11</a:t>
            </a:r>
            <a:r>
              <a:rPr lang="zh-TW" altLang="en-US" sz="2400" dirty="0"/>
              <a:t>條規定，土地權利關係人申請自行變更細部計畫者，以市地重劃開發，且經私有土地所有權人五分之三以上及其所有土地總面積超過開發範圍內私有土地總面積三分之二之同意者，得僅簡婦同意者姓名、住址、權利證明文件及同意書</a:t>
            </a:r>
            <a:r>
              <a:rPr lang="zh-TW" altLang="en-US" dirty="0"/>
              <a:t>。</a:t>
            </a:r>
          </a:p>
        </p:txBody>
      </p:sp>
    </p:spTree>
    <p:extLst>
      <p:ext uri="{BB962C8B-B14F-4D97-AF65-F5344CB8AC3E}">
        <p14:creationId xmlns:p14="http://schemas.microsoft.com/office/powerpoint/2010/main" val="216805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三、計畫位置與範圍</a:t>
            </a:r>
            <a:endParaRPr lang="zh-TW" altLang="en-US" dirty="0"/>
          </a:p>
        </p:txBody>
      </p:sp>
      <p:sp>
        <p:nvSpPr>
          <p:cNvPr id="3" name="內容版面配置區 2"/>
          <p:cNvSpPr>
            <a:spLocks noGrp="1"/>
          </p:cNvSpPr>
          <p:nvPr>
            <p:ph idx="1"/>
          </p:nvPr>
        </p:nvSpPr>
        <p:spPr>
          <a:xfrm>
            <a:off x="1069848" y="2121408"/>
            <a:ext cx="4443848" cy="4050792"/>
          </a:xfrm>
        </p:spPr>
        <p:txBody>
          <a:bodyPr>
            <a:normAutofit/>
          </a:bodyPr>
          <a:lstStyle/>
          <a:p>
            <a:r>
              <a:rPr lang="zh-TW" altLang="en-US" sz="2400" dirty="0"/>
              <a:t>本計畫區位於本市前鎮區，位屬高雄多功能經貿園區特定區範圍，南與國防軍備局</a:t>
            </a:r>
            <a:r>
              <a:rPr lang="en-US" altLang="zh-TW" sz="2400" dirty="0"/>
              <a:t>205</a:t>
            </a:r>
            <a:r>
              <a:rPr lang="zh-TW" altLang="en-US" sz="2400" dirty="0"/>
              <a:t>廠區相鄰，北以一心一路為界，西至一心一路</a:t>
            </a:r>
            <a:r>
              <a:rPr lang="en-US" altLang="zh-TW" sz="2400" dirty="0"/>
              <a:t>203</a:t>
            </a:r>
            <a:r>
              <a:rPr lang="zh-TW" altLang="en-US" sz="2400" dirty="0"/>
              <a:t>巷、東抵籬仔內路，計畫面積約</a:t>
            </a:r>
            <a:r>
              <a:rPr lang="en-US" altLang="zh-TW" sz="2400" dirty="0"/>
              <a:t>8.01</a:t>
            </a:r>
            <a:r>
              <a:rPr lang="zh-TW" altLang="en-US" sz="2400" dirty="0" smtClean="0"/>
              <a:t>公頃。</a:t>
            </a:r>
            <a:endParaRPr lang="zh-TW" altLang="en-US" sz="2400" dirty="0"/>
          </a:p>
        </p:txBody>
      </p:sp>
      <p:pic>
        <p:nvPicPr>
          <p:cNvPr id="4" name="圖片 3"/>
          <p:cNvPicPr>
            <a:picLocks noChangeAspect="1"/>
          </p:cNvPicPr>
          <p:nvPr/>
        </p:nvPicPr>
        <p:blipFill rotWithShape="1">
          <a:blip r:embed="rId2"/>
          <a:srcRect l="33885" t="17381" r="35226" b="10896"/>
          <a:stretch/>
        </p:blipFill>
        <p:spPr>
          <a:xfrm>
            <a:off x="6938597" y="0"/>
            <a:ext cx="5253403" cy="6858000"/>
          </a:xfrm>
          <a:prstGeom prst="rect">
            <a:avLst/>
          </a:prstGeom>
        </p:spPr>
      </p:pic>
      <p:sp>
        <p:nvSpPr>
          <p:cNvPr id="6" name="文字方塊 5"/>
          <p:cNvSpPr txBox="1"/>
          <p:nvPr/>
        </p:nvSpPr>
        <p:spPr>
          <a:xfrm>
            <a:off x="5513696" y="5968799"/>
            <a:ext cx="2339102" cy="461665"/>
          </a:xfrm>
          <a:prstGeom prst="rect">
            <a:avLst/>
          </a:prstGeom>
          <a:noFill/>
        </p:spPr>
        <p:txBody>
          <a:bodyPr wrap="none" rtlCol="0">
            <a:spAutoFit/>
          </a:bodyPr>
          <a:lstStyle/>
          <a:p>
            <a:r>
              <a:rPr lang="zh-TW" altLang="en-US" sz="2400" dirty="0" smtClean="0"/>
              <a:t>計畫位置示意</a:t>
            </a:r>
            <a:r>
              <a:rPr lang="zh-TW" altLang="en-US" sz="2400" dirty="0"/>
              <a:t>圖</a:t>
            </a:r>
          </a:p>
        </p:txBody>
      </p:sp>
    </p:spTree>
    <p:extLst>
      <p:ext uri="{BB962C8B-B14F-4D97-AF65-F5344CB8AC3E}">
        <p14:creationId xmlns:p14="http://schemas.microsoft.com/office/powerpoint/2010/main" val="249357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p:cNvPicPr>
            <a:picLocks noGrp="1" noChangeAspect="1"/>
          </p:cNvPicPr>
          <p:nvPr>
            <p:ph idx="1"/>
          </p:nvPr>
        </p:nvPicPr>
        <p:blipFill>
          <a:blip r:embed="rId2"/>
          <a:stretch>
            <a:fillRect/>
          </a:stretch>
        </p:blipFill>
        <p:spPr>
          <a:xfrm>
            <a:off x="3030421" y="0"/>
            <a:ext cx="7784080" cy="6858000"/>
          </a:xfrm>
        </p:spPr>
      </p:pic>
      <p:sp>
        <p:nvSpPr>
          <p:cNvPr id="2" name="標題 1"/>
          <p:cNvSpPr>
            <a:spLocks noGrp="1"/>
          </p:cNvSpPr>
          <p:nvPr>
            <p:ph type="title"/>
          </p:nvPr>
        </p:nvSpPr>
        <p:spPr/>
        <p:txBody>
          <a:bodyPr/>
          <a:lstStyle/>
          <a:p>
            <a:r>
              <a:rPr lang="zh-TW" altLang="en-US" dirty="0"/>
              <a:t>三、計畫位置與範圍</a:t>
            </a:r>
          </a:p>
        </p:txBody>
      </p:sp>
      <p:sp>
        <p:nvSpPr>
          <p:cNvPr id="5" name="文字方塊 4"/>
          <p:cNvSpPr txBox="1"/>
          <p:nvPr/>
        </p:nvSpPr>
        <p:spPr>
          <a:xfrm>
            <a:off x="1069848" y="6059606"/>
            <a:ext cx="2339102" cy="461665"/>
          </a:xfrm>
          <a:prstGeom prst="rect">
            <a:avLst/>
          </a:prstGeom>
          <a:noFill/>
        </p:spPr>
        <p:txBody>
          <a:bodyPr wrap="none" rtlCol="0">
            <a:spAutoFit/>
          </a:bodyPr>
          <a:lstStyle/>
          <a:p>
            <a:r>
              <a:rPr lang="zh-TW" altLang="en-US" sz="2400" dirty="0" smtClean="0"/>
              <a:t>計畫範圍示意圖</a:t>
            </a:r>
            <a:endParaRPr lang="zh-TW" altLang="en-US" sz="2400" dirty="0"/>
          </a:p>
        </p:txBody>
      </p:sp>
    </p:spTree>
    <p:extLst>
      <p:ext uri="{BB962C8B-B14F-4D97-AF65-F5344CB8AC3E}">
        <p14:creationId xmlns:p14="http://schemas.microsoft.com/office/powerpoint/2010/main" val="2444038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四、基地現況分析－現行都市計畫</a:t>
            </a:r>
            <a:endParaRPr lang="zh-TW" altLang="en-US" dirty="0"/>
          </a:p>
        </p:txBody>
      </p:sp>
      <p:sp>
        <p:nvSpPr>
          <p:cNvPr id="3" name="內容版面配置區 2"/>
          <p:cNvSpPr>
            <a:spLocks noGrp="1"/>
          </p:cNvSpPr>
          <p:nvPr>
            <p:ph idx="1"/>
          </p:nvPr>
        </p:nvSpPr>
        <p:spPr>
          <a:xfrm>
            <a:off x="1069848" y="1916691"/>
            <a:ext cx="10058400" cy="4050792"/>
          </a:xfrm>
        </p:spPr>
        <p:txBody>
          <a:bodyPr>
            <a:normAutofit/>
          </a:bodyPr>
          <a:lstStyle/>
          <a:p>
            <a:r>
              <a:rPr lang="en-US" altLang="zh-TW" sz="2400" dirty="0"/>
              <a:t>(</a:t>
            </a:r>
            <a:r>
              <a:rPr lang="zh-TW" altLang="en-US" sz="2400" dirty="0"/>
              <a:t>一</a:t>
            </a:r>
            <a:r>
              <a:rPr lang="en-US" altLang="zh-TW" sz="2400" dirty="0"/>
              <a:t>)	</a:t>
            </a:r>
            <a:r>
              <a:rPr lang="zh-TW" altLang="en-US" sz="2400" dirty="0"/>
              <a:t>土地使用計畫</a:t>
            </a:r>
          </a:p>
          <a:p>
            <a:pPr marL="0" indent="0">
              <a:buNone/>
            </a:pPr>
            <a:r>
              <a:rPr lang="zh-TW" altLang="en-US" sz="2400" dirty="0"/>
              <a:t>本計畫區現行計畫為特定經貿核心專用區</a:t>
            </a:r>
            <a:r>
              <a:rPr lang="en-US" altLang="zh-TW" sz="2400" dirty="0"/>
              <a:t>(</a:t>
            </a:r>
            <a:r>
              <a:rPr lang="zh-TW" altLang="en-US" sz="2400" dirty="0" smtClean="0"/>
              <a:t>特</a:t>
            </a:r>
            <a:r>
              <a:rPr lang="zh-TW" altLang="en-US" sz="2400" dirty="0"/>
              <a:t>貿</a:t>
            </a:r>
            <a:r>
              <a:rPr lang="zh-TW" altLang="en-US" sz="2400" dirty="0" smtClean="0"/>
              <a:t>六</a:t>
            </a:r>
            <a:r>
              <a:rPr lang="en-US" altLang="zh-TW" sz="2400" dirty="0"/>
              <a:t>A</a:t>
            </a:r>
            <a:r>
              <a:rPr lang="zh-TW" altLang="en-US" sz="2400" dirty="0"/>
              <a:t>、</a:t>
            </a:r>
            <a:r>
              <a:rPr lang="zh-TW" altLang="en-US" sz="2400" dirty="0" smtClean="0"/>
              <a:t>特貿六</a:t>
            </a:r>
            <a:r>
              <a:rPr lang="en-US" altLang="zh-TW" sz="2400" dirty="0"/>
              <a:t>B)</a:t>
            </a:r>
            <a:r>
              <a:rPr lang="zh-TW" altLang="en-US" sz="2400" dirty="0"/>
              <a:t>、綠地、公園用地、兒童遊樂場用地及道路用地，計畫面積</a:t>
            </a:r>
            <a:r>
              <a:rPr lang="en-US" altLang="zh-TW" sz="2400" dirty="0"/>
              <a:t>8.01</a:t>
            </a:r>
            <a:r>
              <a:rPr lang="zh-TW" altLang="en-US" sz="2400" dirty="0"/>
              <a:t>公頃</a:t>
            </a:r>
          </a:p>
        </p:txBody>
      </p:sp>
      <p:pic>
        <p:nvPicPr>
          <p:cNvPr id="4" name="圖片 3"/>
          <p:cNvPicPr>
            <a:picLocks noChangeAspect="1"/>
          </p:cNvPicPr>
          <p:nvPr/>
        </p:nvPicPr>
        <p:blipFill>
          <a:blip r:embed="rId2"/>
          <a:stretch>
            <a:fillRect/>
          </a:stretch>
        </p:blipFill>
        <p:spPr>
          <a:xfrm>
            <a:off x="1069848" y="3217348"/>
            <a:ext cx="10058399" cy="3449583"/>
          </a:xfrm>
          <a:prstGeom prst="rect">
            <a:avLst/>
          </a:prstGeom>
        </p:spPr>
      </p:pic>
    </p:spTree>
    <p:extLst>
      <p:ext uri="{BB962C8B-B14F-4D97-AF65-F5344CB8AC3E}">
        <p14:creationId xmlns:p14="http://schemas.microsoft.com/office/powerpoint/2010/main" val="1487049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stretch>
            <a:fillRect/>
          </a:stretch>
        </p:blipFill>
        <p:spPr>
          <a:xfrm>
            <a:off x="3607751" y="0"/>
            <a:ext cx="4982593" cy="6866765"/>
          </a:xfrm>
          <a:prstGeom prst="rect">
            <a:avLst/>
          </a:prstGeom>
        </p:spPr>
      </p:pic>
      <p:sp>
        <p:nvSpPr>
          <p:cNvPr id="2" name="標題 1"/>
          <p:cNvSpPr>
            <a:spLocks noGrp="1"/>
          </p:cNvSpPr>
          <p:nvPr>
            <p:ph type="title"/>
          </p:nvPr>
        </p:nvSpPr>
        <p:spPr/>
        <p:txBody>
          <a:bodyPr/>
          <a:lstStyle/>
          <a:p>
            <a:r>
              <a:rPr lang="zh-TW" altLang="en-US" dirty="0"/>
              <a:t>四、基地現況分析－現行都市計畫</a:t>
            </a:r>
          </a:p>
        </p:txBody>
      </p:sp>
      <p:sp>
        <p:nvSpPr>
          <p:cNvPr id="3" name="內容版面配置區 2"/>
          <p:cNvSpPr>
            <a:spLocks noGrp="1"/>
          </p:cNvSpPr>
          <p:nvPr>
            <p:ph idx="1"/>
          </p:nvPr>
        </p:nvSpPr>
        <p:spPr>
          <a:xfrm>
            <a:off x="0" y="4966557"/>
            <a:ext cx="5685794" cy="492138"/>
          </a:xfrm>
        </p:spPr>
        <p:txBody>
          <a:bodyPr>
            <a:noAutofit/>
          </a:bodyPr>
          <a:lstStyle/>
          <a:p>
            <a:r>
              <a:rPr lang="en-US" altLang="zh-TW" sz="2400" dirty="0"/>
              <a:t>(</a:t>
            </a:r>
            <a:r>
              <a:rPr lang="zh-TW" altLang="en-US" sz="2400" dirty="0"/>
              <a:t>一</a:t>
            </a:r>
            <a:r>
              <a:rPr lang="en-US" altLang="zh-TW" sz="2400" dirty="0"/>
              <a:t>)	</a:t>
            </a:r>
            <a:r>
              <a:rPr lang="zh-TW" altLang="en-US" sz="2400" dirty="0"/>
              <a:t>土地使用</a:t>
            </a:r>
            <a:r>
              <a:rPr lang="zh-TW" altLang="en-US" sz="2400" dirty="0" smtClean="0"/>
              <a:t>計畫</a:t>
            </a:r>
            <a:endParaRPr lang="en-US" altLang="zh-TW" sz="2400" dirty="0" smtClean="0"/>
          </a:p>
          <a:p>
            <a:pPr marL="0" indent="0">
              <a:buNone/>
            </a:pPr>
            <a:r>
              <a:rPr lang="zh-TW" altLang="en-US" sz="2400" dirty="0" smtClean="0"/>
              <a:t>　　　　現行都市計畫示意圖</a:t>
            </a:r>
            <a:endParaRPr lang="zh-TW" altLang="en-US" sz="2400" dirty="0"/>
          </a:p>
        </p:txBody>
      </p:sp>
    </p:spTree>
    <p:extLst>
      <p:ext uri="{BB962C8B-B14F-4D97-AF65-F5344CB8AC3E}">
        <p14:creationId xmlns:p14="http://schemas.microsoft.com/office/powerpoint/2010/main" val="3522548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四、基地現況分析－現行都市計畫</a:t>
            </a:r>
          </a:p>
        </p:txBody>
      </p:sp>
      <p:sp>
        <p:nvSpPr>
          <p:cNvPr id="3" name="內容版面配置區 2"/>
          <p:cNvSpPr>
            <a:spLocks noGrp="1"/>
          </p:cNvSpPr>
          <p:nvPr>
            <p:ph idx="1"/>
          </p:nvPr>
        </p:nvSpPr>
        <p:spPr/>
        <p:txBody>
          <a:bodyPr/>
          <a:lstStyle/>
          <a:p>
            <a:r>
              <a:rPr lang="zh-TW" altLang="en-US" sz="2400" dirty="0"/>
              <a:t> </a:t>
            </a:r>
            <a:r>
              <a:rPr lang="en-US" altLang="zh-TW" sz="2400" dirty="0"/>
              <a:t>(</a:t>
            </a:r>
            <a:r>
              <a:rPr lang="zh-TW" altLang="en-US" sz="2400" dirty="0"/>
              <a:t>二</a:t>
            </a:r>
            <a:r>
              <a:rPr lang="en-US" altLang="zh-TW" sz="2400" dirty="0"/>
              <a:t>)</a:t>
            </a:r>
            <a:r>
              <a:rPr lang="zh-TW" altLang="en-US" sz="2400" dirty="0"/>
              <a:t>基地發展</a:t>
            </a:r>
            <a:r>
              <a:rPr lang="zh-TW" altLang="en-US" sz="2400" dirty="0" smtClean="0"/>
              <a:t>定位</a:t>
            </a:r>
            <a:endParaRPr lang="en-US" altLang="zh-TW" sz="2400" dirty="0" smtClean="0"/>
          </a:p>
          <a:p>
            <a:pPr marL="0" indent="0">
              <a:buNone/>
            </a:pPr>
            <a:r>
              <a:rPr lang="zh-TW" altLang="en-US" sz="2400" dirty="0" smtClean="0"/>
              <a:t>本</a:t>
            </a:r>
            <a:r>
              <a:rPr lang="zh-TW" altLang="en-US" sz="2400" dirty="0"/>
              <a:t>計畫區以發展住宅、社區服務及日常消費商業活動為主，結合</a:t>
            </a:r>
            <a:r>
              <a:rPr lang="zh-TW" altLang="en-US" sz="2400" dirty="0" smtClean="0"/>
              <a:t>光華路</a:t>
            </a:r>
            <a:r>
              <a:rPr lang="zh-TW" altLang="en-US" sz="2400" dirty="0"/>
              <a:t>、一心路、籬仔內一帶的鄰里社區，帶動地區再開發基礎，並適度串聯特貿四商業活動。</a:t>
            </a:r>
          </a:p>
          <a:p>
            <a:endParaRPr lang="zh-TW" altLang="en-US" dirty="0"/>
          </a:p>
        </p:txBody>
      </p:sp>
    </p:spTree>
    <p:extLst>
      <p:ext uri="{BB962C8B-B14F-4D97-AF65-F5344CB8AC3E}">
        <p14:creationId xmlns:p14="http://schemas.microsoft.com/office/powerpoint/2010/main" val="1425919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四、基地現況分析－現行都市計畫</a:t>
            </a:r>
          </a:p>
        </p:txBody>
      </p:sp>
      <p:sp>
        <p:nvSpPr>
          <p:cNvPr id="3" name="內容版面配置區 2"/>
          <p:cNvSpPr>
            <a:spLocks noGrp="1"/>
          </p:cNvSpPr>
          <p:nvPr>
            <p:ph idx="1"/>
          </p:nvPr>
        </p:nvSpPr>
        <p:spPr/>
        <p:txBody>
          <a:bodyPr>
            <a:normAutofit/>
          </a:bodyPr>
          <a:lstStyle/>
          <a:p>
            <a:r>
              <a:rPr lang="zh-TW" altLang="en-US" sz="2400" dirty="0"/>
              <a:t> </a:t>
            </a:r>
            <a:r>
              <a:rPr lang="en-US" altLang="zh-TW" sz="2400" dirty="0"/>
              <a:t>(</a:t>
            </a:r>
            <a:r>
              <a:rPr lang="zh-TW" altLang="en-US" sz="2400" dirty="0"/>
              <a:t>三</a:t>
            </a:r>
            <a:r>
              <a:rPr lang="en-US" altLang="zh-TW" sz="2400" dirty="0"/>
              <a:t>)</a:t>
            </a:r>
            <a:r>
              <a:rPr lang="zh-TW" altLang="en-US" sz="2400" dirty="0"/>
              <a:t>開發方式</a:t>
            </a:r>
          </a:p>
          <a:p>
            <a:pPr marL="0" indent="0">
              <a:buNone/>
            </a:pPr>
            <a:r>
              <a:rPr lang="zh-TW" altLang="en-US" sz="2400" dirty="0" smtClean="0"/>
              <a:t>本</a:t>
            </a:r>
            <a:r>
              <a:rPr lang="zh-TW" altLang="en-US" sz="2400" dirty="0"/>
              <a:t>區計畫前經本府</a:t>
            </a:r>
            <a:r>
              <a:rPr lang="en-US" altLang="zh-TW" sz="2400" dirty="0"/>
              <a:t>99</a:t>
            </a:r>
            <a:r>
              <a:rPr lang="zh-TW" altLang="en-US" sz="2400" dirty="0"/>
              <a:t>年</a:t>
            </a:r>
            <a:r>
              <a:rPr lang="en-US" altLang="zh-TW" sz="2400" dirty="0"/>
              <a:t>6</a:t>
            </a:r>
            <a:r>
              <a:rPr lang="zh-TW" altLang="en-US" sz="2400" dirty="0"/>
              <a:t>月</a:t>
            </a:r>
            <a:r>
              <a:rPr lang="en-US" altLang="zh-TW" sz="2400" dirty="0"/>
              <a:t>9</a:t>
            </a:r>
            <a:r>
              <a:rPr lang="zh-TW" altLang="en-US" sz="2400" dirty="0"/>
              <a:t>日公告發布實施「高雄多功能經貿園區特定區細部計畫部分特定經貿核心專用區為公園用地、兒童遊樂場及道路用地案」，案內規畫以市地重劃方式開發，並經本府編定為本市第</a:t>
            </a:r>
            <a:r>
              <a:rPr lang="en-US" altLang="zh-TW" sz="2400" dirty="0"/>
              <a:t>70</a:t>
            </a:r>
            <a:r>
              <a:rPr lang="zh-TW" altLang="en-US" sz="2400" dirty="0"/>
              <a:t>期公辦重劃區。</a:t>
            </a:r>
          </a:p>
        </p:txBody>
      </p:sp>
    </p:spTree>
    <p:extLst>
      <p:ext uri="{BB962C8B-B14F-4D97-AF65-F5344CB8AC3E}">
        <p14:creationId xmlns:p14="http://schemas.microsoft.com/office/powerpoint/2010/main" val="405893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四、基地現況分析－現行都市計畫</a:t>
            </a:r>
          </a:p>
        </p:txBody>
      </p:sp>
      <p:sp>
        <p:nvSpPr>
          <p:cNvPr id="3" name="內容版面配置區 2"/>
          <p:cNvSpPr>
            <a:spLocks noGrp="1"/>
          </p:cNvSpPr>
          <p:nvPr>
            <p:ph idx="1"/>
          </p:nvPr>
        </p:nvSpPr>
        <p:spPr/>
        <p:txBody>
          <a:bodyPr>
            <a:noAutofit/>
          </a:bodyPr>
          <a:lstStyle/>
          <a:p>
            <a:r>
              <a:rPr lang="zh-TW" altLang="en-US" sz="2400" dirty="0"/>
              <a:t> </a:t>
            </a:r>
            <a:r>
              <a:rPr lang="en-US" altLang="zh-TW" sz="2400" dirty="0"/>
              <a:t>(</a:t>
            </a:r>
            <a:r>
              <a:rPr lang="zh-TW" altLang="en-US" sz="2400" dirty="0"/>
              <a:t>四</a:t>
            </a:r>
            <a:r>
              <a:rPr lang="en-US" altLang="zh-TW" sz="2400" dirty="0"/>
              <a:t>)</a:t>
            </a:r>
            <a:r>
              <a:rPr lang="zh-TW" altLang="en-US" sz="2400" dirty="0"/>
              <a:t>公共設施用地負擔規定</a:t>
            </a:r>
          </a:p>
          <a:p>
            <a:pPr marL="0" indent="0">
              <a:buNone/>
            </a:pPr>
            <a:r>
              <a:rPr lang="zh-TW" altLang="en-US" sz="2400" dirty="0" smtClean="0"/>
              <a:t>依據</a:t>
            </a:r>
            <a:r>
              <a:rPr lang="zh-TW" altLang="en-US" sz="2400" dirty="0"/>
              <a:t>現行計畫及「高雄市都市計畫土地使用分區變更後公共設施用地及其他都市發展用地負擔比例」規定計算，本案公共設施及都市發展用地負擔比例</a:t>
            </a:r>
            <a:r>
              <a:rPr lang="en-US" altLang="zh-TW" sz="2400" dirty="0"/>
              <a:t>38.8%</a:t>
            </a:r>
            <a:r>
              <a:rPr lang="zh-TW" altLang="en-US" sz="2400" dirty="0"/>
              <a:t>。</a:t>
            </a:r>
          </a:p>
          <a:p>
            <a:pPr marL="0" indent="0">
              <a:buNone/>
            </a:pPr>
            <a:r>
              <a:rPr lang="zh-TW" altLang="en-US" sz="2400" dirty="0" smtClean="0"/>
              <a:t>本</a:t>
            </a:r>
            <a:r>
              <a:rPr lang="zh-TW" altLang="en-US" sz="2400" dirty="0"/>
              <a:t>計畫區西側部分道路</a:t>
            </a:r>
            <a:r>
              <a:rPr lang="zh-TW" altLang="en-US" sz="2400" dirty="0" smtClean="0"/>
              <a:t>用地，</a:t>
            </a:r>
            <a:r>
              <a:rPr lang="zh-TW" altLang="en-US" sz="2400" dirty="0"/>
              <a:t>計畫面積約</a:t>
            </a:r>
            <a:r>
              <a:rPr lang="en-US" altLang="zh-TW" sz="2400" dirty="0"/>
              <a:t>0.03</a:t>
            </a:r>
            <a:r>
              <a:rPr lang="zh-TW" altLang="en-US" sz="2400" dirty="0"/>
              <a:t>公頃原係</a:t>
            </a:r>
            <a:r>
              <a:rPr lang="en-US" altLang="zh-TW" sz="2400" dirty="0"/>
              <a:t>86</a:t>
            </a:r>
            <a:r>
              <a:rPr lang="zh-TW" altLang="en-US" sz="2400" dirty="0"/>
              <a:t>年</a:t>
            </a:r>
            <a:r>
              <a:rPr lang="en-US" altLang="zh-TW" sz="2400" dirty="0"/>
              <a:t>7</a:t>
            </a:r>
            <a:r>
              <a:rPr lang="zh-TW" altLang="en-US" sz="2400" dirty="0"/>
              <a:t>月</a:t>
            </a:r>
            <a:r>
              <a:rPr lang="en-US" altLang="zh-TW" sz="2400" dirty="0"/>
              <a:t>26</a:t>
            </a:r>
            <a:r>
              <a:rPr lang="zh-TW" altLang="en-US" sz="2400" dirty="0"/>
              <a:t>日公告發布實施「變更高雄市都市計畫</a:t>
            </a:r>
            <a:r>
              <a:rPr lang="en-US" altLang="zh-TW" sz="2400" dirty="0"/>
              <a:t>(</a:t>
            </a:r>
            <a:r>
              <a:rPr lang="zh-TW" altLang="en-US" sz="2400" dirty="0"/>
              <a:t>籬仔內舊部落地區</a:t>
            </a:r>
            <a:r>
              <a:rPr lang="en-US" altLang="zh-TW" sz="2400" dirty="0"/>
              <a:t>)</a:t>
            </a:r>
            <a:r>
              <a:rPr lang="zh-TW" altLang="en-US" sz="2400" dirty="0"/>
              <a:t>細部計畫通盤檢討並配合變更主要計畫案」第四種住宅區，後於民國</a:t>
            </a:r>
            <a:r>
              <a:rPr lang="en-US" altLang="zh-TW" sz="2400" dirty="0"/>
              <a:t>88</a:t>
            </a:r>
            <a:r>
              <a:rPr lang="zh-TW" altLang="en-US" sz="2400" dirty="0"/>
              <a:t>年擬定高雄多功能經貿園區特定區都市計畫時，為銜接籬仔內路，復將其劃設為道路用地，該都市計畫規定其參與整體開發定免負擔回饋</a:t>
            </a:r>
            <a:r>
              <a:rPr lang="en-US" altLang="zh-TW" sz="2400" dirty="0"/>
              <a:t>(</a:t>
            </a:r>
            <a:r>
              <a:rPr lang="zh-TW" altLang="en-US" sz="2400" dirty="0"/>
              <a:t>用地部分</a:t>
            </a:r>
            <a:r>
              <a:rPr lang="en-US" altLang="zh-TW" sz="2400" dirty="0"/>
              <a:t>)</a:t>
            </a:r>
            <a:r>
              <a:rPr lang="zh-TW" altLang="en-US" sz="2400" dirty="0"/>
              <a:t>。</a:t>
            </a:r>
          </a:p>
          <a:p>
            <a:pPr marL="0" indent="0">
              <a:buNone/>
            </a:pPr>
            <a:r>
              <a:rPr lang="zh-TW" altLang="en-US" sz="2400" dirty="0" smtClean="0"/>
              <a:t>本</a:t>
            </a:r>
            <a:r>
              <a:rPr lang="zh-TW" altLang="en-US" sz="2400" dirty="0"/>
              <a:t>計畫區除上部分道路用地免負擔回饋用地外，其餘計畫區土地之負擔標準應依「高雄市都市計畫土地使用變更後公共設施用地其它都市發展用地負擔比例」</a:t>
            </a:r>
            <a:r>
              <a:rPr lang="zh-TW" altLang="en-US" sz="2400" dirty="0" smtClean="0"/>
              <a:t>規定，</a:t>
            </a:r>
            <a:r>
              <a:rPr lang="zh-TW" altLang="en-US" sz="2400" dirty="0"/>
              <a:t>負擔比例為</a:t>
            </a:r>
            <a:r>
              <a:rPr lang="en-US" altLang="zh-TW" sz="2400" dirty="0"/>
              <a:t>38.8%</a:t>
            </a:r>
            <a:r>
              <a:rPr lang="zh-TW" altLang="en-US" sz="2400" dirty="0"/>
              <a:t>，負擔公共設施用地面積</a:t>
            </a:r>
            <a:r>
              <a:rPr lang="en-US" altLang="zh-TW" sz="2400" dirty="0"/>
              <a:t>3.09</a:t>
            </a:r>
            <a:r>
              <a:rPr lang="zh-TW" altLang="en-US" sz="2400" dirty="0"/>
              <a:t>公頃。</a:t>
            </a:r>
          </a:p>
        </p:txBody>
      </p:sp>
    </p:spTree>
    <p:extLst>
      <p:ext uri="{BB962C8B-B14F-4D97-AF65-F5344CB8AC3E}">
        <p14:creationId xmlns:p14="http://schemas.microsoft.com/office/powerpoint/2010/main" val="55951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四、基地現況分析－現行都市計畫</a:t>
            </a:r>
          </a:p>
        </p:txBody>
      </p:sp>
      <p:pic>
        <p:nvPicPr>
          <p:cNvPr id="4" name="內容版面配置區 3"/>
          <p:cNvPicPr>
            <a:picLocks noGrp="1" noChangeAspect="1"/>
          </p:cNvPicPr>
          <p:nvPr>
            <p:ph idx="1"/>
          </p:nvPr>
        </p:nvPicPr>
        <p:blipFill>
          <a:blip r:embed="rId2"/>
          <a:stretch>
            <a:fillRect/>
          </a:stretch>
        </p:blipFill>
        <p:spPr>
          <a:xfrm>
            <a:off x="1069848" y="2093976"/>
            <a:ext cx="5660066" cy="4600090"/>
          </a:xfrm>
        </p:spPr>
      </p:pic>
      <p:sp>
        <p:nvSpPr>
          <p:cNvPr id="5" name="文字方塊 4"/>
          <p:cNvSpPr txBox="1"/>
          <p:nvPr/>
        </p:nvSpPr>
        <p:spPr>
          <a:xfrm>
            <a:off x="6605517" y="4163188"/>
            <a:ext cx="5724644" cy="461665"/>
          </a:xfrm>
          <a:prstGeom prst="rect">
            <a:avLst/>
          </a:prstGeom>
          <a:noFill/>
        </p:spPr>
        <p:txBody>
          <a:bodyPr wrap="none" rtlCol="0">
            <a:spAutoFit/>
          </a:bodyPr>
          <a:lstStyle/>
          <a:p>
            <a:r>
              <a:rPr lang="zh-TW" altLang="en-US" sz="2400" dirty="0" smtClean="0"/>
              <a:t>免負擔回饋參與整體開發土地範圍示意圖</a:t>
            </a:r>
            <a:endParaRPr lang="zh-TW" altLang="en-US" sz="2400" dirty="0"/>
          </a:p>
        </p:txBody>
      </p:sp>
    </p:spTree>
    <p:extLst>
      <p:ext uri="{BB962C8B-B14F-4D97-AF65-F5344CB8AC3E}">
        <p14:creationId xmlns:p14="http://schemas.microsoft.com/office/powerpoint/2010/main" val="4668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a:t>
            </a:r>
            <a:r>
              <a:rPr lang="zh-TW" altLang="en-US" dirty="0" smtClean="0"/>
              <a:t>－土地使用現</a:t>
            </a:r>
            <a:r>
              <a:rPr lang="zh-TW" altLang="en-US" dirty="0"/>
              <a:t>況</a:t>
            </a:r>
          </a:p>
        </p:txBody>
      </p:sp>
      <p:sp>
        <p:nvSpPr>
          <p:cNvPr id="3" name="內容版面配置區 2"/>
          <p:cNvSpPr>
            <a:spLocks noGrp="1"/>
          </p:cNvSpPr>
          <p:nvPr>
            <p:ph idx="1"/>
          </p:nvPr>
        </p:nvSpPr>
        <p:spPr/>
        <p:txBody>
          <a:bodyPr>
            <a:normAutofit/>
          </a:bodyPr>
          <a:lstStyle/>
          <a:p>
            <a:r>
              <a:rPr lang="zh-TW" altLang="en-US" sz="2400" dirty="0"/>
              <a:t> 本計畫區大部分土地為中石化公司所有</a:t>
            </a:r>
            <a:r>
              <a:rPr lang="en-US" altLang="zh-TW" sz="2400" dirty="0"/>
              <a:t>(</a:t>
            </a:r>
            <a:r>
              <a:rPr lang="zh-TW" altLang="en-US" sz="2400" dirty="0"/>
              <a:t>約</a:t>
            </a:r>
            <a:r>
              <a:rPr lang="en-US" altLang="zh-TW" sz="2400" dirty="0"/>
              <a:t>6.66</a:t>
            </a:r>
            <a:r>
              <a:rPr lang="zh-TW" altLang="en-US" sz="2400" dirty="0"/>
              <a:t>公頃</a:t>
            </a:r>
            <a:r>
              <a:rPr lang="en-US" altLang="zh-TW" sz="2400" dirty="0"/>
              <a:t>)</a:t>
            </a:r>
            <a:r>
              <a:rPr lang="zh-TW" altLang="en-US" sz="2400" dirty="0"/>
              <a:t>。民國</a:t>
            </a:r>
            <a:r>
              <a:rPr lang="en-US" altLang="zh-TW" sz="2400" dirty="0"/>
              <a:t>65</a:t>
            </a:r>
            <a:r>
              <a:rPr lang="zh-TW" altLang="en-US" sz="2400" dirty="0"/>
              <a:t>年，中石化公司於本計畫區面臨一心一路側建立中石化公司高雄廠，主要生產醯安、環已酮等製程工廠，該廠區已於</a:t>
            </a:r>
            <a:r>
              <a:rPr lang="en-US" altLang="zh-TW" sz="2400" dirty="0"/>
              <a:t>90</a:t>
            </a:r>
            <a:r>
              <a:rPr lang="zh-TW" altLang="en-US" sz="2400" dirty="0"/>
              <a:t>年</a:t>
            </a:r>
            <a:r>
              <a:rPr lang="en-US" altLang="zh-TW" sz="2400" dirty="0"/>
              <a:t>12</a:t>
            </a:r>
            <a:r>
              <a:rPr lang="zh-TW" altLang="en-US" sz="2400" dirty="0"/>
              <a:t>月停止生產；另為產品運輸需求，本計畫區南側原設有可銜接至台鐵臨港線之鐵道支線，於廠區停產後相關鐵道設施亦已拆除，目前本計畫區土地閒置中。 本計畫區東北側圍籬仔內地區，為發展密集之住宅社區，商業活動主要分布於一心一路沿街面；西側為已開發之硫酸錏重劃區，南側為國防部軍備局</a:t>
            </a:r>
            <a:r>
              <a:rPr lang="en-US" altLang="zh-TW" sz="2400" dirty="0"/>
              <a:t>205</a:t>
            </a:r>
            <a:r>
              <a:rPr lang="zh-TW" altLang="en-US" sz="2400" dirty="0"/>
              <a:t>廠，負責國軍槍彈生產，目前尚未遷</a:t>
            </a:r>
            <a:r>
              <a:rPr lang="zh-TW" altLang="en-US" sz="2400" dirty="0" smtClean="0"/>
              <a:t>廠。</a:t>
            </a:r>
            <a:endParaRPr lang="zh-TW" altLang="en-US" sz="2400" dirty="0"/>
          </a:p>
        </p:txBody>
      </p:sp>
    </p:spTree>
    <p:extLst>
      <p:ext uri="{BB962C8B-B14F-4D97-AF65-F5344CB8AC3E}">
        <p14:creationId xmlns:p14="http://schemas.microsoft.com/office/powerpoint/2010/main" val="235763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四、基地現況分析－土地使用現況</a:t>
            </a:r>
          </a:p>
        </p:txBody>
      </p:sp>
      <p:pic>
        <p:nvPicPr>
          <p:cNvPr id="4" name="內容版面配置區 3"/>
          <p:cNvPicPr>
            <a:picLocks noGrp="1" noChangeAspect="1"/>
          </p:cNvPicPr>
          <p:nvPr>
            <p:ph idx="1"/>
          </p:nvPr>
        </p:nvPicPr>
        <p:blipFill>
          <a:blip r:embed="rId2"/>
          <a:stretch>
            <a:fillRect/>
          </a:stretch>
        </p:blipFill>
        <p:spPr>
          <a:xfrm>
            <a:off x="4509096" y="2093976"/>
            <a:ext cx="6204397" cy="4458870"/>
          </a:xfrm>
        </p:spPr>
      </p:pic>
      <p:sp>
        <p:nvSpPr>
          <p:cNvPr id="5" name="文字方塊 4"/>
          <p:cNvSpPr txBox="1"/>
          <p:nvPr/>
        </p:nvSpPr>
        <p:spPr>
          <a:xfrm>
            <a:off x="1705970" y="4258102"/>
            <a:ext cx="2339102" cy="461665"/>
          </a:xfrm>
          <a:prstGeom prst="rect">
            <a:avLst/>
          </a:prstGeom>
          <a:noFill/>
        </p:spPr>
        <p:txBody>
          <a:bodyPr wrap="none" rtlCol="0">
            <a:spAutoFit/>
          </a:bodyPr>
          <a:lstStyle/>
          <a:p>
            <a:r>
              <a:rPr lang="zh-TW" altLang="en-US" sz="2400" dirty="0" smtClean="0"/>
              <a:t>本計畫區空拍圖</a:t>
            </a:r>
            <a:endParaRPr lang="zh-TW" altLang="en-US" sz="2400" dirty="0"/>
          </a:p>
        </p:txBody>
      </p:sp>
    </p:spTree>
    <p:extLst>
      <p:ext uri="{BB962C8B-B14F-4D97-AF65-F5344CB8AC3E}">
        <p14:creationId xmlns:p14="http://schemas.microsoft.com/office/powerpoint/2010/main" val="357174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四、基地現況分析－土地使用現況</a:t>
            </a:r>
          </a:p>
        </p:txBody>
      </p:sp>
      <p:pic>
        <p:nvPicPr>
          <p:cNvPr id="4" name="內容版面配置區 3"/>
          <p:cNvPicPr>
            <a:picLocks noGrp="1" noChangeAspect="1"/>
          </p:cNvPicPr>
          <p:nvPr>
            <p:ph idx="1"/>
          </p:nvPr>
        </p:nvPicPr>
        <p:blipFill>
          <a:blip r:embed="rId2"/>
          <a:stretch>
            <a:fillRect/>
          </a:stretch>
        </p:blipFill>
        <p:spPr>
          <a:xfrm>
            <a:off x="2013530" y="1807372"/>
            <a:ext cx="3363688" cy="4661635"/>
          </a:xfrm>
        </p:spPr>
      </p:pic>
      <p:sp>
        <p:nvSpPr>
          <p:cNvPr id="5" name="文字方塊 4"/>
          <p:cNvSpPr txBox="1"/>
          <p:nvPr/>
        </p:nvSpPr>
        <p:spPr>
          <a:xfrm>
            <a:off x="6550926" y="3907356"/>
            <a:ext cx="2339102" cy="461665"/>
          </a:xfrm>
          <a:prstGeom prst="rect">
            <a:avLst/>
          </a:prstGeom>
          <a:noFill/>
        </p:spPr>
        <p:txBody>
          <a:bodyPr wrap="none" rtlCol="0">
            <a:spAutoFit/>
          </a:bodyPr>
          <a:lstStyle/>
          <a:p>
            <a:r>
              <a:rPr lang="zh-TW" altLang="en-US" sz="2400" dirty="0" smtClean="0"/>
              <a:t>四鄰現況示意圖</a:t>
            </a:r>
            <a:endParaRPr lang="zh-TW" altLang="en-US" sz="2400" dirty="0"/>
          </a:p>
        </p:txBody>
      </p:sp>
    </p:spTree>
    <p:extLst>
      <p:ext uri="{BB962C8B-B14F-4D97-AF65-F5344CB8AC3E}">
        <p14:creationId xmlns:p14="http://schemas.microsoft.com/office/powerpoint/2010/main" val="172889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a:t>
            </a:r>
            <a:r>
              <a:rPr lang="zh-TW" altLang="en-US" dirty="0" smtClean="0"/>
              <a:t>－公共設</a:t>
            </a:r>
            <a:r>
              <a:rPr lang="zh-TW" altLang="en-US" dirty="0"/>
              <a:t>施</a:t>
            </a:r>
            <a:r>
              <a:rPr lang="zh-TW" altLang="en-US" dirty="0" smtClean="0"/>
              <a:t>現況</a:t>
            </a:r>
            <a:endParaRPr lang="zh-TW" altLang="en-US" dirty="0"/>
          </a:p>
        </p:txBody>
      </p:sp>
      <p:sp>
        <p:nvSpPr>
          <p:cNvPr id="3" name="內容版面配置區 2"/>
          <p:cNvSpPr>
            <a:spLocks noGrp="1"/>
          </p:cNvSpPr>
          <p:nvPr>
            <p:ph idx="1"/>
          </p:nvPr>
        </p:nvSpPr>
        <p:spPr/>
        <p:txBody>
          <a:bodyPr>
            <a:normAutofit/>
          </a:bodyPr>
          <a:lstStyle/>
          <a:p>
            <a:r>
              <a:rPr lang="zh-TW" altLang="en-US" sz="2400" dirty="0"/>
              <a:t>本計畫區範圍內公園用地、兒童遊樂場遊樂場用地、綠地及道路</a:t>
            </a:r>
            <a:r>
              <a:rPr lang="zh-TW" altLang="en-US" sz="2400" dirty="0" smtClean="0"/>
              <a:t>用地，</a:t>
            </a:r>
            <a:r>
              <a:rPr lang="zh-TW" altLang="en-US" sz="2400" dirty="0"/>
              <a:t>均未開闢。</a:t>
            </a:r>
          </a:p>
        </p:txBody>
      </p:sp>
    </p:spTree>
    <p:extLst>
      <p:ext uri="{BB962C8B-B14F-4D97-AF65-F5344CB8AC3E}">
        <p14:creationId xmlns:p14="http://schemas.microsoft.com/office/powerpoint/2010/main" val="2952777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a:t>
            </a:r>
            <a:r>
              <a:rPr lang="zh-TW" altLang="en-US" dirty="0" smtClean="0"/>
              <a:t>－土地權</a:t>
            </a:r>
            <a:r>
              <a:rPr lang="zh-TW" altLang="en-US" dirty="0"/>
              <a:t>屬</a:t>
            </a:r>
          </a:p>
        </p:txBody>
      </p:sp>
      <p:sp>
        <p:nvSpPr>
          <p:cNvPr id="3" name="內容版面配置區 2"/>
          <p:cNvSpPr>
            <a:spLocks noGrp="1"/>
          </p:cNvSpPr>
          <p:nvPr>
            <p:ph idx="1"/>
          </p:nvPr>
        </p:nvSpPr>
        <p:spPr/>
        <p:txBody>
          <a:bodyPr>
            <a:normAutofit/>
          </a:bodyPr>
          <a:lstStyle/>
          <a:p>
            <a:r>
              <a:rPr lang="zh-TW" altLang="en-US" sz="2400" dirty="0"/>
              <a:t>本計畫區計畫面積約</a:t>
            </a:r>
            <a:r>
              <a:rPr lang="en-US" altLang="zh-TW" sz="2400" dirty="0"/>
              <a:t>8.01</a:t>
            </a:r>
            <a:r>
              <a:rPr lang="zh-TW" altLang="en-US" sz="2400" dirty="0"/>
              <a:t>公頃，除本市前鎮區憲德段地號</a:t>
            </a:r>
            <a:r>
              <a:rPr lang="en-US" altLang="zh-TW" sz="2400" dirty="0"/>
              <a:t>355</a:t>
            </a:r>
            <a:r>
              <a:rPr lang="zh-TW" altLang="en-US" sz="2400" dirty="0"/>
              <a:t>等</a:t>
            </a:r>
            <a:r>
              <a:rPr lang="en-US" altLang="zh-TW" sz="2400" dirty="0"/>
              <a:t>1</a:t>
            </a:r>
            <a:r>
              <a:rPr lang="zh-TW" altLang="en-US" sz="2400" dirty="0"/>
              <a:t>筆土地</a:t>
            </a:r>
            <a:r>
              <a:rPr lang="en-US" altLang="zh-TW" sz="2400" dirty="0"/>
              <a:t>(</a:t>
            </a:r>
            <a:r>
              <a:rPr lang="zh-TW" altLang="en-US" sz="2400" dirty="0"/>
              <a:t>約</a:t>
            </a:r>
            <a:r>
              <a:rPr lang="en-US" altLang="zh-TW" sz="2400" dirty="0"/>
              <a:t>56</a:t>
            </a:r>
            <a:r>
              <a:rPr lang="zh-TW" altLang="en-US" sz="2400" dirty="0"/>
              <a:t>平方公尺</a:t>
            </a:r>
            <a:r>
              <a:rPr lang="en-US" altLang="zh-TW" sz="2400" dirty="0"/>
              <a:t>)</a:t>
            </a:r>
            <a:r>
              <a:rPr lang="zh-TW" altLang="en-US" sz="2400" dirty="0"/>
              <a:t>為國有土地，其餘均為私有土地，私有土地所有權人計</a:t>
            </a:r>
            <a:r>
              <a:rPr lang="en-US" altLang="zh-TW" sz="2400" dirty="0"/>
              <a:t>7</a:t>
            </a:r>
            <a:r>
              <a:rPr lang="zh-TW" altLang="en-US" sz="2400" dirty="0"/>
              <a:t>人，中石化公司持有土地面積約</a:t>
            </a:r>
            <a:r>
              <a:rPr lang="en-US" altLang="zh-TW" sz="2400" dirty="0"/>
              <a:t>66,585</a:t>
            </a:r>
            <a:r>
              <a:rPr lang="zh-TW" altLang="en-US" sz="2400" dirty="0"/>
              <a:t>平方公尺，站本計畫區面積</a:t>
            </a:r>
            <a:r>
              <a:rPr lang="en-US" altLang="zh-TW" sz="2400" dirty="0"/>
              <a:t>83.15%</a:t>
            </a:r>
            <a:r>
              <a:rPr lang="zh-TW" altLang="en-US" sz="2400" dirty="0"/>
              <a:t>，其餘私有土地所有權人之土地面積合計約</a:t>
            </a:r>
            <a:r>
              <a:rPr lang="en-US" altLang="zh-TW" sz="2400" dirty="0"/>
              <a:t>13,440</a:t>
            </a:r>
            <a:r>
              <a:rPr lang="zh-TW" altLang="en-US" sz="2400" dirty="0"/>
              <a:t>平方公尺，佔本計畫區面積</a:t>
            </a:r>
            <a:r>
              <a:rPr lang="en-US" altLang="zh-TW" sz="2400" dirty="0"/>
              <a:t>16.78%</a:t>
            </a:r>
            <a:r>
              <a:rPr lang="zh-TW" altLang="en-US" sz="2400" dirty="0" smtClean="0"/>
              <a:t>。</a:t>
            </a:r>
            <a:endParaRPr lang="zh-TW" altLang="en-US" sz="2400" dirty="0"/>
          </a:p>
        </p:txBody>
      </p:sp>
    </p:spTree>
    <p:extLst>
      <p:ext uri="{BB962C8B-B14F-4D97-AF65-F5344CB8AC3E}">
        <p14:creationId xmlns:p14="http://schemas.microsoft.com/office/powerpoint/2010/main" val="234377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四、基地現況分析－土地權屬</a:t>
            </a:r>
          </a:p>
        </p:txBody>
      </p:sp>
      <p:pic>
        <p:nvPicPr>
          <p:cNvPr id="4" name="內容版面配置區 3"/>
          <p:cNvPicPr>
            <a:picLocks noGrp="1" noChangeAspect="1"/>
          </p:cNvPicPr>
          <p:nvPr>
            <p:ph idx="1"/>
          </p:nvPr>
        </p:nvPicPr>
        <p:blipFill>
          <a:blip r:embed="rId2"/>
          <a:stretch>
            <a:fillRect/>
          </a:stretch>
        </p:blipFill>
        <p:spPr>
          <a:xfrm>
            <a:off x="0" y="1842412"/>
            <a:ext cx="4402904" cy="4747132"/>
          </a:xfrm>
        </p:spPr>
      </p:pic>
      <p:sp>
        <p:nvSpPr>
          <p:cNvPr id="5" name="文字方塊 4"/>
          <p:cNvSpPr txBox="1"/>
          <p:nvPr/>
        </p:nvSpPr>
        <p:spPr>
          <a:xfrm>
            <a:off x="5385543" y="6127879"/>
            <a:ext cx="3570208" cy="461665"/>
          </a:xfrm>
          <a:prstGeom prst="rect">
            <a:avLst/>
          </a:prstGeom>
          <a:noFill/>
        </p:spPr>
        <p:txBody>
          <a:bodyPr wrap="none" rtlCol="0">
            <a:spAutoFit/>
          </a:bodyPr>
          <a:lstStyle/>
          <a:p>
            <a:r>
              <a:rPr lang="zh-TW" altLang="en-US" sz="2400" dirty="0" smtClean="0"/>
              <a:t>本計畫區土地權屬示意圖</a:t>
            </a:r>
            <a:endParaRPr lang="zh-TW" altLang="en-US" sz="2400" dirty="0"/>
          </a:p>
        </p:txBody>
      </p:sp>
      <p:pic>
        <p:nvPicPr>
          <p:cNvPr id="6" name="圖片 5"/>
          <p:cNvPicPr>
            <a:picLocks noChangeAspect="1"/>
          </p:cNvPicPr>
          <p:nvPr/>
        </p:nvPicPr>
        <p:blipFill>
          <a:blip r:embed="rId3"/>
          <a:stretch>
            <a:fillRect/>
          </a:stretch>
        </p:blipFill>
        <p:spPr>
          <a:xfrm>
            <a:off x="4708475" y="2560822"/>
            <a:ext cx="7192379" cy="1505160"/>
          </a:xfrm>
          <a:prstGeom prst="rect">
            <a:avLst/>
          </a:prstGeom>
        </p:spPr>
      </p:pic>
      <p:sp>
        <p:nvSpPr>
          <p:cNvPr id="7" name="向右箭號 6"/>
          <p:cNvSpPr/>
          <p:nvPr/>
        </p:nvSpPr>
        <p:spPr>
          <a:xfrm>
            <a:off x="4572338" y="6074375"/>
            <a:ext cx="709345" cy="5151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8" name="向下箭號 7"/>
          <p:cNvSpPr/>
          <p:nvPr/>
        </p:nvSpPr>
        <p:spPr>
          <a:xfrm>
            <a:off x="8052180" y="4155873"/>
            <a:ext cx="504967" cy="6005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文字方塊 8"/>
          <p:cNvSpPr txBox="1"/>
          <p:nvPr/>
        </p:nvSpPr>
        <p:spPr>
          <a:xfrm>
            <a:off x="6519559" y="4866098"/>
            <a:ext cx="3570208" cy="461665"/>
          </a:xfrm>
          <a:prstGeom prst="rect">
            <a:avLst/>
          </a:prstGeom>
          <a:noFill/>
        </p:spPr>
        <p:txBody>
          <a:bodyPr wrap="none" rtlCol="0">
            <a:spAutoFit/>
          </a:bodyPr>
          <a:lstStyle/>
          <a:p>
            <a:r>
              <a:rPr lang="zh-TW" altLang="en-US" sz="2400" dirty="0" smtClean="0"/>
              <a:t>本計畫區土地權屬分析表</a:t>
            </a:r>
            <a:endParaRPr lang="zh-TW" altLang="en-US" sz="2400" dirty="0"/>
          </a:p>
        </p:txBody>
      </p:sp>
    </p:spTree>
    <p:extLst>
      <p:ext uri="{BB962C8B-B14F-4D97-AF65-F5344CB8AC3E}">
        <p14:creationId xmlns:p14="http://schemas.microsoft.com/office/powerpoint/2010/main" val="183120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四、基地現況分析</a:t>
            </a:r>
            <a:r>
              <a:rPr lang="zh-TW" altLang="en-US" dirty="0" smtClean="0"/>
              <a:t>－地區交通系</a:t>
            </a:r>
            <a:r>
              <a:rPr lang="zh-TW" altLang="en-US" dirty="0"/>
              <a:t>統</a:t>
            </a:r>
          </a:p>
        </p:txBody>
      </p:sp>
      <p:sp>
        <p:nvSpPr>
          <p:cNvPr id="3" name="內容版面配置區 2"/>
          <p:cNvSpPr>
            <a:spLocks noGrp="1"/>
          </p:cNvSpPr>
          <p:nvPr>
            <p:ph idx="1"/>
          </p:nvPr>
        </p:nvSpPr>
        <p:spPr/>
        <p:txBody>
          <a:bodyPr>
            <a:normAutofit/>
          </a:bodyPr>
          <a:lstStyle/>
          <a:p>
            <a:r>
              <a:rPr lang="zh-TW" altLang="en-US" sz="2400" dirty="0"/>
              <a:t>本計畫區位於前鎮區一心一路及籬仔內</a:t>
            </a:r>
            <a:r>
              <a:rPr lang="zh-TW" altLang="en-US" sz="2400" dirty="0" smtClean="0"/>
              <a:t>路口，</a:t>
            </a:r>
            <a:r>
              <a:rPr lang="zh-TW" altLang="en-US" sz="2400" dirty="0"/>
              <a:t>以一心路及籬仔內路</a:t>
            </a:r>
            <a:r>
              <a:rPr lang="en-US" altLang="zh-TW" sz="2400" dirty="0"/>
              <a:t>(</a:t>
            </a:r>
            <a:r>
              <a:rPr lang="zh-TW" altLang="en-US" sz="2400" dirty="0"/>
              <a:t>銜接和平路</a:t>
            </a:r>
            <a:r>
              <a:rPr lang="en-US" altLang="zh-TW" sz="2400" dirty="0"/>
              <a:t>)</a:t>
            </a:r>
            <a:r>
              <a:rPr lang="zh-TW" altLang="en-US" sz="2400" dirty="0"/>
              <a:t>為主要聯外道路，起距中山高速公路及台</a:t>
            </a:r>
            <a:r>
              <a:rPr lang="en-US" altLang="zh-TW" sz="2400" dirty="0"/>
              <a:t>88</a:t>
            </a:r>
            <a:r>
              <a:rPr lang="zh-TW" altLang="en-US" sz="2400" dirty="0"/>
              <a:t>快速道路等交流道僅約</a:t>
            </a:r>
            <a:r>
              <a:rPr lang="en-US" altLang="zh-TW" sz="2400" dirty="0"/>
              <a:t>2.5</a:t>
            </a:r>
            <a:r>
              <a:rPr lang="zh-TW" altLang="en-US" sz="2400" dirty="0"/>
              <a:t>公里，另高雄市重要運輸場站</a:t>
            </a:r>
            <a:r>
              <a:rPr lang="en-US" altLang="zh-TW" sz="2400" dirty="0"/>
              <a:t>(</a:t>
            </a:r>
            <a:r>
              <a:rPr lang="zh-TW" altLang="en-US" sz="2400" dirty="0"/>
              <a:t>如小港國際機場、高雄港區、高雄車站</a:t>
            </a:r>
            <a:r>
              <a:rPr lang="en-US" altLang="zh-TW" sz="2400" dirty="0"/>
              <a:t>)</a:t>
            </a:r>
            <a:r>
              <a:rPr lang="zh-TW" altLang="en-US" sz="2400" dirty="0"/>
              <a:t>亦都在計畫區周圍</a:t>
            </a:r>
            <a:r>
              <a:rPr lang="en-US" altLang="zh-TW" sz="2400" dirty="0"/>
              <a:t>5</a:t>
            </a:r>
            <a:r>
              <a:rPr lang="zh-TW" altLang="en-US" sz="2400" dirty="0"/>
              <a:t>公里範圍內，且基地鄰近捷運輕軌路線，不論路、海、空運以及大眾運輸條件均相當便利，交通區位佳。</a:t>
            </a:r>
          </a:p>
        </p:txBody>
      </p:sp>
    </p:spTree>
    <p:extLst>
      <p:ext uri="{BB962C8B-B14F-4D97-AF65-F5344CB8AC3E}">
        <p14:creationId xmlns:p14="http://schemas.microsoft.com/office/powerpoint/2010/main" val="2754367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p:cNvPicPr>
            <a:picLocks noGrp="1" noChangeAspect="1"/>
          </p:cNvPicPr>
          <p:nvPr>
            <p:ph idx="1"/>
          </p:nvPr>
        </p:nvPicPr>
        <p:blipFill>
          <a:blip r:embed="rId2"/>
          <a:stretch>
            <a:fillRect/>
          </a:stretch>
        </p:blipFill>
        <p:spPr>
          <a:xfrm>
            <a:off x="2316543" y="0"/>
            <a:ext cx="7565009" cy="6858000"/>
          </a:xfrm>
        </p:spPr>
      </p:pic>
      <p:sp>
        <p:nvSpPr>
          <p:cNvPr id="2" name="標題 1"/>
          <p:cNvSpPr>
            <a:spLocks noGrp="1"/>
          </p:cNvSpPr>
          <p:nvPr>
            <p:ph type="title"/>
          </p:nvPr>
        </p:nvSpPr>
        <p:spPr/>
        <p:txBody>
          <a:bodyPr/>
          <a:lstStyle/>
          <a:p>
            <a:r>
              <a:rPr lang="zh-TW" altLang="en-US" dirty="0"/>
              <a:t>四、基地現況分析－地區交通系統</a:t>
            </a:r>
          </a:p>
        </p:txBody>
      </p:sp>
      <p:sp>
        <p:nvSpPr>
          <p:cNvPr id="5" name="文字方塊 4"/>
          <p:cNvSpPr txBox="1"/>
          <p:nvPr/>
        </p:nvSpPr>
        <p:spPr>
          <a:xfrm>
            <a:off x="423081" y="5841242"/>
            <a:ext cx="2954655" cy="461665"/>
          </a:xfrm>
          <a:prstGeom prst="rect">
            <a:avLst/>
          </a:prstGeom>
          <a:noFill/>
        </p:spPr>
        <p:txBody>
          <a:bodyPr wrap="none" rtlCol="0">
            <a:spAutoFit/>
          </a:bodyPr>
          <a:lstStyle/>
          <a:p>
            <a:r>
              <a:rPr lang="zh-TW" altLang="en-US" sz="2400" dirty="0" smtClean="0"/>
              <a:t>本區交通條件示意圖</a:t>
            </a:r>
            <a:endParaRPr lang="zh-TW" altLang="en-US" sz="2400" dirty="0"/>
          </a:p>
        </p:txBody>
      </p:sp>
    </p:spTree>
    <p:extLst>
      <p:ext uri="{BB962C8B-B14F-4D97-AF65-F5344CB8AC3E}">
        <p14:creationId xmlns:p14="http://schemas.microsoft.com/office/powerpoint/2010/main" val="331175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41194" y="484632"/>
            <a:ext cx="11850806" cy="1609344"/>
          </a:xfrm>
        </p:spPr>
        <p:txBody>
          <a:bodyPr/>
          <a:lstStyle/>
          <a:p>
            <a:r>
              <a:rPr lang="zh-TW" altLang="en-US" dirty="0"/>
              <a:t>四、基地現況分析</a:t>
            </a:r>
            <a:r>
              <a:rPr lang="zh-TW" altLang="en-US" dirty="0" smtClean="0"/>
              <a:t>－土地汙染及改善狀</a:t>
            </a:r>
            <a:r>
              <a:rPr lang="zh-TW" altLang="en-US" dirty="0"/>
              <a:t>況</a:t>
            </a:r>
          </a:p>
        </p:txBody>
      </p:sp>
      <p:sp>
        <p:nvSpPr>
          <p:cNvPr id="3" name="內容版面配置區 2"/>
          <p:cNvSpPr>
            <a:spLocks noGrp="1"/>
          </p:cNvSpPr>
          <p:nvPr>
            <p:ph idx="1"/>
          </p:nvPr>
        </p:nvSpPr>
        <p:spPr/>
        <p:txBody>
          <a:bodyPr>
            <a:normAutofit/>
          </a:bodyPr>
          <a:lstStyle/>
          <a:p>
            <a:r>
              <a:rPr lang="zh-TW" altLang="en-US" sz="2400" dirty="0" smtClean="0"/>
              <a:t>中</a:t>
            </a:r>
            <a:r>
              <a:rPr lang="zh-TW" altLang="en-US" sz="2400" dirty="0"/>
              <a:t>石化公司高雄場址業於</a:t>
            </a:r>
            <a:r>
              <a:rPr lang="en-US" altLang="zh-TW" sz="2400" dirty="0"/>
              <a:t>90</a:t>
            </a:r>
            <a:r>
              <a:rPr lang="zh-TW" altLang="en-US" sz="2400" dirty="0"/>
              <a:t>年</a:t>
            </a:r>
            <a:r>
              <a:rPr lang="en-US" altLang="zh-TW" sz="2400" dirty="0"/>
              <a:t>12</a:t>
            </a:r>
            <a:r>
              <a:rPr lang="zh-TW" altLang="en-US" sz="2400" dirty="0"/>
              <a:t>月停止生產，經本府環境保護局</a:t>
            </a:r>
            <a:r>
              <a:rPr lang="en-US" altLang="zh-TW" sz="2400" dirty="0"/>
              <a:t>93</a:t>
            </a:r>
            <a:r>
              <a:rPr lang="zh-TW" altLang="en-US" sz="2400" dirty="0"/>
              <a:t>年</a:t>
            </a:r>
            <a:r>
              <a:rPr lang="en-US" altLang="zh-TW" sz="2400" dirty="0"/>
              <a:t>10</a:t>
            </a:r>
            <a:r>
              <a:rPr lang="zh-TW" altLang="en-US" sz="2400" dirty="0"/>
              <a:t>月於場址內進行</a:t>
            </a:r>
            <a:r>
              <a:rPr lang="en-US" altLang="zh-TW" sz="2400" dirty="0"/>
              <a:t>26</a:t>
            </a:r>
            <a:r>
              <a:rPr lang="zh-TW" altLang="en-US" sz="2400" dirty="0"/>
              <a:t>處</a:t>
            </a:r>
            <a:r>
              <a:rPr lang="en-US" altLang="zh-TW" sz="2400" dirty="0"/>
              <a:t>(36</a:t>
            </a:r>
            <a:r>
              <a:rPr lang="zh-TW" altLang="en-US" sz="2400" dirty="0"/>
              <a:t>個</a:t>
            </a:r>
            <a:r>
              <a:rPr lang="en-US" altLang="zh-TW" sz="2400" dirty="0"/>
              <a:t>)</a:t>
            </a:r>
            <a:r>
              <a:rPr lang="zh-TW" altLang="en-US" sz="2400" dirty="0"/>
              <a:t>土壤採樣及檢測計有</a:t>
            </a:r>
            <a:r>
              <a:rPr lang="en-US" altLang="zh-TW" sz="2400" dirty="0"/>
              <a:t>4</a:t>
            </a:r>
            <a:r>
              <a:rPr lang="zh-TW" altLang="en-US" sz="2400" dirty="0"/>
              <a:t>個土壤樣品之總石油碳氫化合物達土壤汙染管制標準，本府於</a:t>
            </a:r>
            <a:r>
              <a:rPr lang="en-US" altLang="zh-TW" sz="2400" dirty="0"/>
              <a:t>94</a:t>
            </a:r>
            <a:r>
              <a:rPr lang="zh-TW" altLang="en-US" sz="2400" dirty="0"/>
              <a:t>年</a:t>
            </a:r>
            <a:r>
              <a:rPr lang="en-US" altLang="zh-TW" sz="2400" dirty="0"/>
              <a:t>7</a:t>
            </a:r>
            <a:r>
              <a:rPr lang="zh-TW" altLang="en-US" sz="2400" dirty="0"/>
              <a:t>月</a:t>
            </a:r>
            <a:r>
              <a:rPr lang="en-US" altLang="zh-TW" sz="2400" dirty="0"/>
              <a:t>20</a:t>
            </a:r>
            <a:r>
              <a:rPr lang="zh-TW" altLang="en-US" sz="2400" dirty="0"/>
              <a:t>日公告土壤汙染控制場址。</a:t>
            </a:r>
          </a:p>
          <a:p>
            <a:r>
              <a:rPr lang="zh-TW" altLang="en-US" sz="2400" dirty="0" smtClean="0"/>
              <a:t>本</a:t>
            </a:r>
            <a:r>
              <a:rPr lang="zh-TW" altLang="en-US" sz="2400" dirty="0"/>
              <a:t>計畫區復經中石化公司進行土壤汙染整治，經本府</a:t>
            </a:r>
            <a:r>
              <a:rPr lang="en-US" altLang="zh-TW" sz="2400" dirty="0"/>
              <a:t>98</a:t>
            </a:r>
            <a:r>
              <a:rPr lang="zh-TW" altLang="en-US" sz="2400" dirty="0"/>
              <a:t>年</a:t>
            </a:r>
            <a:r>
              <a:rPr lang="en-US" altLang="zh-TW" sz="2400" dirty="0"/>
              <a:t>6</a:t>
            </a:r>
            <a:r>
              <a:rPr lang="zh-TW" altLang="en-US" sz="2400" dirty="0"/>
              <a:t>月</a:t>
            </a:r>
            <a:r>
              <a:rPr lang="en-US" altLang="zh-TW" sz="2400" dirty="0"/>
              <a:t>12</a:t>
            </a:r>
            <a:r>
              <a:rPr lang="zh-TW" altLang="en-US" sz="2400" dirty="0"/>
              <a:t>日高適環二字第</a:t>
            </a:r>
            <a:r>
              <a:rPr lang="en-US" altLang="zh-TW" sz="2400" dirty="0"/>
              <a:t>0980034420</a:t>
            </a:r>
            <a:r>
              <a:rPr lang="zh-TW" altLang="en-US" sz="2400" dirty="0"/>
              <a:t>號公告解除中石化公司高雄廠土壤汙染場址及土壤汙染管制區之劃定。</a:t>
            </a:r>
          </a:p>
        </p:txBody>
      </p:sp>
    </p:spTree>
    <p:extLst>
      <p:ext uri="{BB962C8B-B14F-4D97-AF65-F5344CB8AC3E}">
        <p14:creationId xmlns:p14="http://schemas.microsoft.com/office/powerpoint/2010/main" val="1330171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五</a:t>
            </a:r>
            <a:r>
              <a:rPr lang="zh-TW" altLang="en-US" dirty="0" smtClean="0"/>
              <a:t>、細部</a:t>
            </a:r>
            <a:r>
              <a:rPr lang="zh-TW" altLang="en-US" dirty="0"/>
              <a:t>計畫與主要計畫關係說明</a:t>
            </a:r>
          </a:p>
        </p:txBody>
      </p:sp>
      <p:sp>
        <p:nvSpPr>
          <p:cNvPr id="3" name="內容版面配置區 2"/>
          <p:cNvSpPr>
            <a:spLocks noGrp="1"/>
          </p:cNvSpPr>
          <p:nvPr>
            <p:ph idx="1"/>
          </p:nvPr>
        </p:nvSpPr>
        <p:spPr/>
        <p:txBody>
          <a:bodyPr>
            <a:normAutofit/>
          </a:bodyPr>
          <a:lstStyle/>
          <a:p>
            <a:r>
              <a:rPr lang="zh-TW" altLang="en-US" sz="2400" dirty="0"/>
              <a:t> 本計畫區為數高雄市多功能經貿園區特定區主要計畫範圍，主要計畫土地使用分區為特定經貿核心專用區、綠地及道路</a:t>
            </a:r>
            <a:r>
              <a:rPr lang="zh-TW" altLang="en-US" sz="2400" dirty="0" smtClean="0"/>
              <a:t>用地。</a:t>
            </a:r>
            <a:endParaRPr lang="zh-TW" altLang="en-US" sz="2400" dirty="0"/>
          </a:p>
          <a:p>
            <a:r>
              <a:rPr lang="zh-TW" altLang="en-US" sz="2400" dirty="0"/>
              <a:t>    依據</a:t>
            </a:r>
            <a:r>
              <a:rPr lang="en-US" altLang="zh-TW" sz="2400" dirty="0"/>
              <a:t>103</a:t>
            </a:r>
            <a:r>
              <a:rPr lang="zh-TW" altLang="en-US" sz="2400" dirty="0"/>
              <a:t>年</a:t>
            </a:r>
            <a:r>
              <a:rPr lang="en-US" altLang="zh-TW" sz="2400" dirty="0"/>
              <a:t>6</a:t>
            </a:r>
            <a:r>
              <a:rPr lang="zh-TW" altLang="en-US" sz="2400" dirty="0"/>
              <a:t>月</a:t>
            </a:r>
            <a:r>
              <a:rPr lang="en-US" altLang="zh-TW" sz="2400" dirty="0"/>
              <a:t>4</a:t>
            </a:r>
            <a:r>
              <a:rPr lang="zh-TW" altLang="en-US" sz="2400" dirty="0"/>
              <a:t>日公告發布實施「變更高雄多功能經貿園區特定區細部計畫</a:t>
            </a:r>
            <a:r>
              <a:rPr lang="en-US" altLang="zh-TW" sz="2400" dirty="0"/>
              <a:t>(</a:t>
            </a:r>
            <a:r>
              <a:rPr lang="zh-TW" altLang="en-US" sz="2400" dirty="0"/>
              <a:t>第二次通盤檢討</a:t>
            </a:r>
            <a:r>
              <a:rPr lang="en-US" altLang="zh-TW" sz="2400" dirty="0"/>
              <a:t>)</a:t>
            </a:r>
            <a:r>
              <a:rPr lang="zh-TW" altLang="en-US" sz="2400" dirty="0"/>
              <a:t>案」土地使用分區管制要點第</a:t>
            </a:r>
            <a:r>
              <a:rPr lang="en-US" altLang="zh-TW" sz="2400" dirty="0"/>
              <a:t>6</a:t>
            </a:r>
            <a:r>
              <a:rPr lang="zh-TW" altLang="en-US" sz="2400" dirty="0"/>
              <a:t>條規定，基於公平原則，如土地權利關係人為促進土地利用，得依都市計畫法定程序重新檢討變更細部計畫，調降負擔比例。</a:t>
            </a:r>
          </a:p>
        </p:txBody>
      </p:sp>
    </p:spTree>
    <p:extLst>
      <p:ext uri="{BB962C8B-B14F-4D97-AF65-F5344CB8AC3E}">
        <p14:creationId xmlns:p14="http://schemas.microsoft.com/office/powerpoint/2010/main" val="79112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p:cNvPicPr>
            <a:picLocks noGrp="1" noChangeAspect="1"/>
          </p:cNvPicPr>
          <p:nvPr>
            <p:ph idx="1"/>
          </p:nvPr>
        </p:nvPicPr>
        <p:blipFill>
          <a:blip r:embed="rId2"/>
          <a:stretch>
            <a:fillRect/>
          </a:stretch>
        </p:blipFill>
        <p:spPr>
          <a:xfrm>
            <a:off x="2700060" y="0"/>
            <a:ext cx="6797976" cy="6884654"/>
          </a:xfrm>
        </p:spPr>
      </p:pic>
      <p:sp>
        <p:nvSpPr>
          <p:cNvPr id="2" name="標題 1"/>
          <p:cNvSpPr>
            <a:spLocks noGrp="1"/>
          </p:cNvSpPr>
          <p:nvPr>
            <p:ph type="title"/>
          </p:nvPr>
        </p:nvSpPr>
        <p:spPr/>
        <p:txBody>
          <a:bodyPr/>
          <a:lstStyle/>
          <a:p>
            <a:r>
              <a:rPr lang="zh-TW" altLang="en-US" dirty="0"/>
              <a:t>五、細部計畫與主要計畫關係說明</a:t>
            </a:r>
          </a:p>
        </p:txBody>
      </p:sp>
      <p:sp>
        <p:nvSpPr>
          <p:cNvPr id="5" name="文字方塊 4"/>
          <p:cNvSpPr txBox="1"/>
          <p:nvPr/>
        </p:nvSpPr>
        <p:spPr>
          <a:xfrm>
            <a:off x="6359857" y="6277970"/>
            <a:ext cx="4185761" cy="461665"/>
          </a:xfrm>
          <a:prstGeom prst="rect">
            <a:avLst/>
          </a:prstGeom>
          <a:noFill/>
        </p:spPr>
        <p:txBody>
          <a:bodyPr wrap="none" rtlCol="0">
            <a:spAutoFit/>
          </a:bodyPr>
          <a:lstStyle/>
          <a:p>
            <a:r>
              <a:rPr lang="zh-TW" altLang="en-US" sz="2400" dirty="0" smtClean="0"/>
              <a:t>本計畫區主要計畫內容示意圖</a:t>
            </a:r>
            <a:endParaRPr lang="zh-TW" altLang="en-US" sz="2400" dirty="0"/>
          </a:p>
        </p:txBody>
      </p:sp>
    </p:spTree>
    <p:extLst>
      <p:ext uri="{BB962C8B-B14F-4D97-AF65-F5344CB8AC3E}">
        <p14:creationId xmlns:p14="http://schemas.microsoft.com/office/powerpoint/2010/main" val="110155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六、變更理由</a:t>
            </a:r>
            <a:endParaRPr lang="zh-TW" altLang="en-US" dirty="0"/>
          </a:p>
        </p:txBody>
      </p:sp>
      <p:sp>
        <p:nvSpPr>
          <p:cNvPr id="3" name="內容版面配置區 2"/>
          <p:cNvSpPr>
            <a:spLocks noGrp="1"/>
          </p:cNvSpPr>
          <p:nvPr>
            <p:ph idx="1"/>
          </p:nvPr>
        </p:nvSpPr>
        <p:spPr>
          <a:xfrm>
            <a:off x="1069848" y="2121408"/>
            <a:ext cx="10058400" cy="4497756"/>
          </a:xfrm>
        </p:spPr>
        <p:txBody>
          <a:bodyPr>
            <a:normAutofit fontScale="92500" lnSpcReduction="10000"/>
          </a:bodyPr>
          <a:lstStyle/>
          <a:p>
            <a:r>
              <a:rPr lang="zh-TW" altLang="en-US" sz="2600" b="1" dirty="0"/>
              <a:t>一、市地重劃平均負擔比率過高，影響本計畫區土地所有權</a:t>
            </a:r>
            <a:r>
              <a:rPr lang="zh-TW" altLang="en-US" sz="2600" b="1" dirty="0" smtClean="0"/>
              <a:t>人參與</a:t>
            </a:r>
            <a:r>
              <a:rPr lang="zh-TW" altLang="en-US" sz="2600" b="1" dirty="0"/>
              <a:t>市地重劃意願</a:t>
            </a:r>
          </a:p>
          <a:p>
            <a:pPr marL="0" indent="0">
              <a:buNone/>
            </a:pPr>
            <a:r>
              <a:rPr lang="zh-TW" altLang="en-US" sz="2600" dirty="0" smtClean="0"/>
              <a:t>民國</a:t>
            </a:r>
            <a:r>
              <a:rPr lang="en-US" altLang="zh-TW" sz="2600" dirty="0"/>
              <a:t>98</a:t>
            </a:r>
            <a:r>
              <a:rPr lang="zh-TW" altLang="en-US" sz="2600" dirty="0"/>
              <a:t>年</a:t>
            </a:r>
            <a:r>
              <a:rPr lang="en-US" altLang="zh-TW" sz="2600" dirty="0"/>
              <a:t>5</a:t>
            </a:r>
            <a:r>
              <a:rPr lang="zh-TW" altLang="en-US" sz="2600" dirty="0"/>
              <a:t>月本府地政主管機關評估本計畫區市地重劃可能性，公共設施用地平均負擔比率</a:t>
            </a:r>
            <a:r>
              <a:rPr lang="en-US" altLang="zh-TW" sz="2600" dirty="0"/>
              <a:t>38.63%</a:t>
            </a:r>
            <a:r>
              <a:rPr lang="zh-TW" altLang="en-US" sz="2600" dirty="0"/>
              <a:t>，費用平均負擔比率</a:t>
            </a:r>
            <a:r>
              <a:rPr lang="en-US" altLang="zh-TW" sz="2600" dirty="0"/>
              <a:t>12.63%</a:t>
            </a:r>
            <a:r>
              <a:rPr lang="zh-TW" altLang="en-US" sz="2600" dirty="0"/>
              <a:t>，合計土地所有權人平均重劃負擔比率高達</a:t>
            </a:r>
            <a:r>
              <a:rPr lang="en-US" altLang="zh-TW" sz="2600" dirty="0"/>
              <a:t>51.26%</a:t>
            </a:r>
            <a:r>
              <a:rPr lang="zh-TW" altLang="en-US" sz="2600" dirty="0"/>
              <a:t>，高於法定比例</a:t>
            </a:r>
            <a:r>
              <a:rPr lang="en-US" altLang="zh-TW" sz="2600" dirty="0"/>
              <a:t>45%</a:t>
            </a:r>
            <a:r>
              <a:rPr lang="zh-TW" altLang="en-US" sz="2600" dirty="0"/>
              <a:t>，依平均地權條例第</a:t>
            </a:r>
            <a:r>
              <a:rPr lang="en-US" altLang="zh-TW" sz="2600" dirty="0"/>
              <a:t>60</a:t>
            </a:r>
            <a:r>
              <a:rPr lang="zh-TW" altLang="en-US" sz="2600" dirty="0"/>
              <a:t>條第</a:t>
            </a:r>
            <a:r>
              <a:rPr lang="en-US" altLang="zh-TW" sz="2600" dirty="0"/>
              <a:t>3</a:t>
            </a:r>
            <a:r>
              <a:rPr lang="zh-TW" altLang="en-US" sz="2600" dirty="0"/>
              <a:t>項規定，應經重劃區內私有土地所有權人半數</a:t>
            </a:r>
            <a:r>
              <a:rPr lang="zh-TW" altLang="en-US" sz="2600" dirty="0" smtClean="0"/>
              <a:t>以２上</a:t>
            </a:r>
            <a:r>
              <a:rPr lang="zh-TW" altLang="en-US" sz="2600" dirty="0"/>
              <a:t>且其所有土地面積超過區內私有土地總面積之半數同意。然平均重劃負擔比例偏高，影響本計畫區土地所有權人參與市地重劃意願，致使本案未能符合上開法定要件，影響整體開發進度</a:t>
            </a:r>
            <a:r>
              <a:rPr lang="zh-TW" altLang="en-US" sz="2600" dirty="0" smtClean="0"/>
              <a:t>。</a:t>
            </a:r>
            <a:endParaRPr lang="en-US" altLang="zh-TW" sz="2600" dirty="0" smtClean="0"/>
          </a:p>
          <a:p>
            <a:pPr marL="0" indent="0">
              <a:buNone/>
            </a:pPr>
            <a:r>
              <a:rPr lang="zh-TW" altLang="en-US" sz="2600" dirty="0" smtClean="0"/>
              <a:t>為</a:t>
            </a:r>
            <a:r>
              <a:rPr lang="zh-TW" altLang="en-US" sz="2600" dirty="0"/>
              <a:t>整體性加速推動多功能經貿園區發展，本府</a:t>
            </a:r>
            <a:r>
              <a:rPr lang="en-US" altLang="zh-TW" sz="2600" dirty="0"/>
              <a:t>102</a:t>
            </a:r>
            <a:r>
              <a:rPr lang="zh-TW" altLang="en-US" sz="2600" dirty="0"/>
              <a:t>年</a:t>
            </a:r>
            <a:r>
              <a:rPr lang="en-US" altLang="zh-TW" sz="2600" dirty="0"/>
              <a:t>6</a:t>
            </a:r>
            <a:r>
              <a:rPr lang="zh-TW" altLang="en-US" sz="2600" dirty="0"/>
              <a:t>月</a:t>
            </a:r>
            <a:r>
              <a:rPr lang="en-US" altLang="zh-TW" sz="2600" dirty="0"/>
              <a:t>4</a:t>
            </a:r>
            <a:r>
              <a:rPr lang="zh-TW" altLang="en-US" sz="2600" dirty="0"/>
              <a:t>日公告發布實施「變更高雄多功能經貿園區特定區細部計畫</a:t>
            </a:r>
            <a:r>
              <a:rPr lang="en-US" altLang="zh-TW" sz="2600" dirty="0"/>
              <a:t>(</a:t>
            </a:r>
            <a:r>
              <a:rPr lang="zh-TW" altLang="en-US" sz="2600" dirty="0"/>
              <a:t>第二次通盤檢討</a:t>
            </a:r>
            <a:r>
              <a:rPr lang="en-US" altLang="zh-TW" sz="2600" dirty="0"/>
              <a:t>)</a:t>
            </a:r>
            <a:r>
              <a:rPr lang="zh-TW" altLang="en-US" sz="2600" dirty="0"/>
              <a:t>案」，通案性檢討各開發工區之負擔比例，並規定本計畫區內北於期限內依都市計畫程序，調降公共設施用地平均負擔比例。</a:t>
            </a:r>
          </a:p>
          <a:p>
            <a:endParaRPr lang="zh-TW" altLang="en-US" dirty="0"/>
          </a:p>
        </p:txBody>
      </p:sp>
    </p:spTree>
    <p:extLst>
      <p:ext uri="{BB962C8B-B14F-4D97-AF65-F5344CB8AC3E}">
        <p14:creationId xmlns:p14="http://schemas.microsoft.com/office/powerpoint/2010/main" val="1853123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六、變更理由</a:t>
            </a:r>
          </a:p>
        </p:txBody>
      </p:sp>
      <p:sp>
        <p:nvSpPr>
          <p:cNvPr id="3" name="內容版面配置區 2"/>
          <p:cNvSpPr>
            <a:spLocks noGrp="1"/>
          </p:cNvSpPr>
          <p:nvPr>
            <p:ph idx="1"/>
          </p:nvPr>
        </p:nvSpPr>
        <p:spPr/>
        <p:txBody>
          <a:bodyPr/>
          <a:lstStyle/>
          <a:p>
            <a:r>
              <a:rPr lang="zh-TW" altLang="en-US" sz="2400" b="1" dirty="0"/>
              <a:t>二、基於公平原則，依現行計畫規定辦理個案變更</a:t>
            </a:r>
          </a:p>
          <a:p>
            <a:pPr marL="0" indent="0">
              <a:buNone/>
            </a:pPr>
            <a:r>
              <a:rPr lang="zh-TW" altLang="en-US" sz="2400" dirty="0" smtClean="0"/>
              <a:t>依據</a:t>
            </a:r>
            <a:r>
              <a:rPr lang="zh-TW" altLang="en-US" sz="2400" dirty="0"/>
              <a:t>本府</a:t>
            </a:r>
            <a:r>
              <a:rPr lang="en-US" altLang="zh-TW" sz="2400" dirty="0"/>
              <a:t>99</a:t>
            </a:r>
            <a:r>
              <a:rPr lang="zh-TW" altLang="en-US" sz="2400" dirty="0"/>
              <a:t>年</a:t>
            </a:r>
            <a:r>
              <a:rPr lang="en-US" altLang="zh-TW" sz="2400" dirty="0"/>
              <a:t>6</a:t>
            </a:r>
            <a:r>
              <a:rPr lang="zh-TW" altLang="en-US" sz="2400" dirty="0"/>
              <a:t>月</a:t>
            </a:r>
            <a:r>
              <a:rPr lang="en-US" altLang="zh-TW" sz="2400" dirty="0"/>
              <a:t>9</a:t>
            </a:r>
            <a:r>
              <a:rPr lang="zh-TW" altLang="en-US" sz="2400" dirty="0"/>
              <a:t>日公告發物實施「高雄多功能經貿園區特定區細部計畫部分特定經貿核心專用區為公園用地、兒童遊樂場及道路用地案」，本計畫區公共設施負擔比例</a:t>
            </a:r>
            <a:r>
              <a:rPr lang="en-US" altLang="zh-TW" sz="2400" dirty="0"/>
              <a:t>38.8%</a:t>
            </a:r>
            <a:r>
              <a:rPr lang="zh-TW" altLang="en-US" sz="2400" dirty="0"/>
              <a:t>。本府辦理「變更高雄多功能經貿園區特定區主要計畫</a:t>
            </a:r>
            <a:r>
              <a:rPr lang="en-US" altLang="zh-TW" sz="2400" dirty="0"/>
              <a:t>(</a:t>
            </a:r>
            <a:r>
              <a:rPr lang="zh-TW" altLang="en-US" sz="2400" dirty="0"/>
              <a:t>第一次通盤檢討</a:t>
            </a:r>
            <a:r>
              <a:rPr lang="en-US" altLang="zh-TW" sz="2400" dirty="0"/>
              <a:t>)</a:t>
            </a:r>
            <a:r>
              <a:rPr lang="zh-TW" altLang="en-US" sz="2400" dirty="0"/>
              <a:t>案」及「變更高雄多功能經貿園區特定區細部計畫</a:t>
            </a:r>
            <a:r>
              <a:rPr lang="en-US" altLang="zh-TW" sz="2400" dirty="0"/>
              <a:t>(</a:t>
            </a:r>
            <a:r>
              <a:rPr lang="zh-TW" altLang="en-US" sz="2400" dirty="0"/>
              <a:t>第二次通盤檢討</a:t>
            </a:r>
            <a:r>
              <a:rPr lang="en-US" altLang="zh-TW" sz="2400" dirty="0"/>
              <a:t>)</a:t>
            </a:r>
            <a:r>
              <a:rPr lang="zh-TW" altLang="en-US" sz="2400" dirty="0"/>
              <a:t>」期間，中石化公司陳情調降本計畫區之公共設施用地負擔比率，經內政部都市計畫委員會</a:t>
            </a:r>
            <a:r>
              <a:rPr lang="zh-TW" altLang="en-US" sz="2400" dirty="0" smtClean="0"/>
              <a:t>第</a:t>
            </a:r>
            <a:r>
              <a:rPr lang="en-US" altLang="zh-TW" sz="2400" dirty="0" smtClean="0"/>
              <a:t>798</a:t>
            </a:r>
            <a:r>
              <a:rPr lang="zh-TW" altLang="en-US" sz="2400" dirty="0" smtClean="0"/>
              <a:t>次</a:t>
            </a:r>
            <a:r>
              <a:rPr lang="zh-TW" altLang="en-US" sz="2400" dirty="0"/>
              <a:t>會議審決基於公平原則，如土地權利關係人為促進土地利用，得依都市計畫法定程序重新檢討變更細部計畫，調降負擔比例。是以本計畫區得依規定重新檢討變更細部計畫，調降負擔比例</a:t>
            </a:r>
            <a:r>
              <a:rPr lang="zh-TW" altLang="en-US" sz="2400" dirty="0" smtClean="0"/>
              <a:t>為</a:t>
            </a:r>
            <a:r>
              <a:rPr lang="en-US" altLang="zh-TW" sz="2400" dirty="0" smtClean="0"/>
              <a:t>34.8</a:t>
            </a:r>
            <a:r>
              <a:rPr lang="zh-TW" altLang="en-US" sz="2400" dirty="0" smtClean="0"/>
              <a:t>％</a:t>
            </a:r>
            <a:r>
              <a:rPr lang="zh-TW" altLang="en-US" sz="2400" dirty="0"/>
              <a:t>。</a:t>
            </a:r>
          </a:p>
          <a:p>
            <a:endParaRPr lang="zh-TW" altLang="en-US" dirty="0"/>
          </a:p>
        </p:txBody>
      </p:sp>
    </p:spTree>
    <p:extLst>
      <p:ext uri="{BB962C8B-B14F-4D97-AF65-F5344CB8AC3E}">
        <p14:creationId xmlns:p14="http://schemas.microsoft.com/office/powerpoint/2010/main" val="3240386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七、規劃構想與變更內容</a:t>
            </a:r>
            <a:endParaRPr lang="zh-TW" altLang="en-US" dirty="0"/>
          </a:p>
        </p:txBody>
      </p:sp>
      <p:sp>
        <p:nvSpPr>
          <p:cNvPr id="3" name="內容版面配置區 2"/>
          <p:cNvSpPr>
            <a:spLocks noGrp="1"/>
          </p:cNvSpPr>
          <p:nvPr>
            <p:ph idx="1"/>
          </p:nvPr>
        </p:nvSpPr>
        <p:spPr/>
        <p:txBody>
          <a:bodyPr>
            <a:normAutofit lnSpcReduction="10000"/>
          </a:bodyPr>
          <a:lstStyle/>
          <a:p>
            <a:r>
              <a:rPr lang="zh-TW" altLang="en-US" sz="2400" dirty="0"/>
              <a:t>一、	規劃構想</a:t>
            </a:r>
          </a:p>
          <a:p>
            <a:pPr marL="0" indent="0">
              <a:buNone/>
            </a:pPr>
            <a:r>
              <a:rPr lang="zh-TW" altLang="en-US" sz="2400" dirty="0" smtClean="0"/>
              <a:t>為</a:t>
            </a:r>
            <a:r>
              <a:rPr lang="zh-TW" altLang="en-US" sz="2400" dirty="0"/>
              <a:t>兼顧後續開發可能性及本計畫區公共設施完整性，整體規劃構想說明</a:t>
            </a:r>
            <a:r>
              <a:rPr lang="zh-TW" altLang="en-US" sz="2400" dirty="0" smtClean="0"/>
              <a:t>如下：</a:t>
            </a:r>
            <a:endParaRPr lang="zh-TW" altLang="en-US" sz="2400" dirty="0"/>
          </a:p>
          <a:p>
            <a:pPr marL="0" indent="0">
              <a:buNone/>
            </a:pPr>
            <a:r>
              <a:rPr lang="en-US" altLang="zh-TW" sz="2400" dirty="0" smtClean="0">
                <a:latin typeface="+mn-ea"/>
              </a:rPr>
              <a:t>1.</a:t>
            </a:r>
            <a:r>
              <a:rPr lang="zh-TW" altLang="en-US" sz="2400" dirty="0" smtClean="0">
                <a:latin typeface="+mn-ea"/>
              </a:rPr>
              <a:t>配合</a:t>
            </a:r>
            <a:r>
              <a:rPr lang="zh-TW" altLang="en-US" sz="2400" dirty="0">
                <a:latin typeface="+mn-ea"/>
              </a:rPr>
              <a:t>本計畫區西側範圍增</a:t>
            </a:r>
            <a:r>
              <a:rPr lang="zh-TW" altLang="en-US" sz="2400" dirty="0" smtClean="0">
                <a:latin typeface="+mn-ea"/>
              </a:rPr>
              <a:t>設</a:t>
            </a:r>
            <a:r>
              <a:rPr lang="en-US" altLang="zh-TW" sz="2400" dirty="0" smtClean="0">
                <a:latin typeface="+mn-ea"/>
              </a:rPr>
              <a:t>15</a:t>
            </a:r>
            <a:r>
              <a:rPr lang="en-US" altLang="zh-TW" sz="2400" dirty="0">
                <a:latin typeface="+mn-ea"/>
              </a:rPr>
              <a:t>M</a:t>
            </a:r>
            <a:r>
              <a:rPr lang="zh-TW" altLang="en-US" sz="2400" dirty="0" smtClean="0">
                <a:latin typeface="+mn-ea"/>
              </a:rPr>
              <a:t>計畫</a:t>
            </a:r>
            <a:r>
              <a:rPr lang="zh-TW" altLang="en-US" sz="2400" dirty="0">
                <a:latin typeface="+mn-ea"/>
              </a:rPr>
              <a:t>道路，廢除本計畫區特貿</a:t>
            </a:r>
            <a:r>
              <a:rPr lang="zh-TW" altLang="en-US" sz="2400" dirty="0" smtClean="0">
                <a:latin typeface="+mn-ea"/>
              </a:rPr>
              <a:t>六</a:t>
            </a:r>
            <a:r>
              <a:rPr lang="en-US" altLang="zh-TW" sz="2400" dirty="0">
                <a:latin typeface="+mn-ea"/>
              </a:rPr>
              <a:t>B</a:t>
            </a:r>
            <a:r>
              <a:rPr lang="zh-TW" altLang="en-US" sz="2400" dirty="0" smtClean="0">
                <a:latin typeface="+mn-ea"/>
              </a:rPr>
              <a:t>之</a:t>
            </a:r>
            <a:r>
              <a:rPr lang="en-US" altLang="zh-TW" sz="2400" dirty="0" smtClean="0">
                <a:latin typeface="+mn-ea"/>
              </a:rPr>
              <a:t>12M</a:t>
            </a:r>
            <a:r>
              <a:rPr lang="zh-TW" altLang="en-US" sz="2400" dirty="0" smtClean="0">
                <a:latin typeface="+mn-ea"/>
              </a:rPr>
              <a:t>計畫</a:t>
            </a:r>
            <a:r>
              <a:rPr lang="zh-TW" altLang="en-US" sz="2400" dirty="0">
                <a:latin typeface="+mn-ea"/>
              </a:rPr>
              <a:t>道路，規劃本計畫區可建築土地為大街廓（特貿</a:t>
            </a:r>
            <a:r>
              <a:rPr lang="zh-TW" altLang="en-US" sz="2400" dirty="0" smtClean="0">
                <a:latin typeface="+mn-ea"/>
              </a:rPr>
              <a:t>六</a:t>
            </a:r>
            <a:r>
              <a:rPr lang="en-US" altLang="zh-TW" sz="2400" dirty="0" smtClean="0">
                <a:latin typeface="+mn-ea"/>
              </a:rPr>
              <a:t>A</a:t>
            </a:r>
            <a:r>
              <a:rPr lang="zh-TW" altLang="en-US" sz="2400" dirty="0" smtClean="0">
                <a:latin typeface="+mn-ea"/>
              </a:rPr>
              <a:t>、</a:t>
            </a:r>
            <a:r>
              <a:rPr lang="zh-TW" altLang="en-US" sz="2400" dirty="0">
                <a:latin typeface="+mn-ea"/>
              </a:rPr>
              <a:t>特貿</a:t>
            </a:r>
            <a:r>
              <a:rPr lang="zh-TW" altLang="en-US" sz="2400" dirty="0" smtClean="0">
                <a:latin typeface="+mn-ea"/>
              </a:rPr>
              <a:t>六</a:t>
            </a:r>
            <a:r>
              <a:rPr lang="en-US" altLang="zh-TW" sz="2400" dirty="0" smtClean="0">
                <a:latin typeface="+mn-ea"/>
              </a:rPr>
              <a:t>B</a:t>
            </a:r>
            <a:r>
              <a:rPr lang="zh-TW" altLang="en-US" sz="2400" dirty="0" smtClean="0">
                <a:latin typeface="+mn-ea"/>
              </a:rPr>
              <a:t>）</a:t>
            </a:r>
            <a:r>
              <a:rPr lang="zh-TW" altLang="en-US" sz="2400" dirty="0">
                <a:latin typeface="+mn-ea"/>
              </a:rPr>
              <a:t>，可集中留設法定空地。除維持特貿</a:t>
            </a:r>
            <a:r>
              <a:rPr lang="zh-TW" altLang="en-US" sz="2400" dirty="0" smtClean="0">
                <a:latin typeface="+mn-ea"/>
              </a:rPr>
              <a:t>六</a:t>
            </a:r>
            <a:r>
              <a:rPr lang="en-US" altLang="zh-TW" sz="2400" dirty="0" smtClean="0">
                <a:latin typeface="+mn-ea"/>
              </a:rPr>
              <a:t>B</a:t>
            </a:r>
            <a:r>
              <a:rPr lang="zh-TW" altLang="en-US" sz="2400" dirty="0" smtClean="0">
                <a:latin typeface="+mn-ea"/>
              </a:rPr>
              <a:t>街</a:t>
            </a:r>
            <a:r>
              <a:rPr lang="zh-TW" altLang="en-US" sz="2400" dirty="0">
                <a:latin typeface="+mn-ea"/>
              </a:rPr>
              <a:t>廓完整性，並減少道路交會處之交通衝突點及路衝問題。</a:t>
            </a:r>
          </a:p>
          <a:p>
            <a:pPr marL="0" indent="0">
              <a:buNone/>
            </a:pPr>
            <a:r>
              <a:rPr lang="en-US" altLang="zh-TW" sz="2400" dirty="0" smtClean="0">
                <a:latin typeface="+mn-ea"/>
              </a:rPr>
              <a:t>2.</a:t>
            </a:r>
            <a:r>
              <a:rPr lang="zh-TW" altLang="en-US" sz="2400" dirty="0" smtClean="0">
                <a:latin typeface="+mn-ea"/>
              </a:rPr>
              <a:t>考量</a:t>
            </a:r>
            <a:r>
              <a:rPr lang="zh-TW" altLang="en-US" sz="2400" dirty="0">
                <a:latin typeface="+mn-ea"/>
              </a:rPr>
              <a:t>本計畫西側公共設施用地及中劃設及配合計畫區西側範圍外增設</a:t>
            </a:r>
            <a:r>
              <a:rPr lang="zh-TW" altLang="en-US" sz="2400" dirty="0" smtClean="0">
                <a:latin typeface="+mn-ea"/>
              </a:rPr>
              <a:t>之</a:t>
            </a:r>
            <a:r>
              <a:rPr lang="en-US" altLang="zh-TW" sz="2400" dirty="0" smtClean="0">
                <a:latin typeface="+mn-ea"/>
              </a:rPr>
              <a:t>15M</a:t>
            </a:r>
            <a:r>
              <a:rPr lang="zh-TW" altLang="en-US" sz="2400" dirty="0" smtClean="0">
                <a:latin typeface="+mn-ea"/>
              </a:rPr>
              <a:t>計畫</a:t>
            </a:r>
            <a:r>
              <a:rPr lang="zh-TW" altLang="en-US" sz="2400" dirty="0">
                <a:latin typeface="+mn-ea"/>
              </a:rPr>
              <a:t>道路與福和公共設施負擔比例原則，調整原劃設兒童遊樂場用地之形狀與面積，除適度提供本計畫區休憩空間，亦可結合計畫範圍外之機關用地、停車場用地及公園用地，共同提升地區公共設施服務水準。</a:t>
            </a:r>
          </a:p>
          <a:p>
            <a:endParaRPr lang="zh-TW" altLang="en-US" dirty="0"/>
          </a:p>
        </p:txBody>
      </p:sp>
    </p:spTree>
    <p:extLst>
      <p:ext uri="{BB962C8B-B14F-4D97-AF65-F5344CB8AC3E}">
        <p14:creationId xmlns:p14="http://schemas.microsoft.com/office/powerpoint/2010/main" val="1731850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七、規劃構想與變更內容</a:t>
            </a:r>
          </a:p>
        </p:txBody>
      </p:sp>
      <p:pic>
        <p:nvPicPr>
          <p:cNvPr id="4" name="內容版面配置區 3"/>
          <p:cNvPicPr>
            <a:picLocks noGrp="1" noChangeAspect="1"/>
          </p:cNvPicPr>
          <p:nvPr>
            <p:ph idx="1"/>
          </p:nvPr>
        </p:nvPicPr>
        <p:blipFill>
          <a:blip r:embed="rId2"/>
          <a:stretch>
            <a:fillRect/>
          </a:stretch>
        </p:blipFill>
        <p:spPr>
          <a:xfrm>
            <a:off x="3672532" y="2093976"/>
            <a:ext cx="4853031" cy="4051300"/>
          </a:xfrm>
        </p:spPr>
      </p:pic>
      <p:sp>
        <p:nvSpPr>
          <p:cNvPr id="5" name="文字方塊 4"/>
          <p:cNvSpPr txBox="1"/>
          <p:nvPr/>
        </p:nvSpPr>
        <p:spPr>
          <a:xfrm>
            <a:off x="5198800" y="6284794"/>
            <a:ext cx="2339102" cy="461665"/>
          </a:xfrm>
          <a:prstGeom prst="rect">
            <a:avLst/>
          </a:prstGeom>
          <a:noFill/>
        </p:spPr>
        <p:txBody>
          <a:bodyPr wrap="none" rtlCol="0">
            <a:spAutoFit/>
          </a:bodyPr>
          <a:lstStyle/>
          <a:p>
            <a:r>
              <a:rPr lang="zh-TW" altLang="en-US" sz="2400" dirty="0" smtClean="0"/>
              <a:t>規劃構想示意圖</a:t>
            </a:r>
            <a:endParaRPr lang="zh-TW" altLang="en-US" sz="2400" dirty="0"/>
          </a:p>
        </p:txBody>
      </p:sp>
    </p:spTree>
    <p:extLst>
      <p:ext uri="{BB962C8B-B14F-4D97-AF65-F5344CB8AC3E}">
        <p14:creationId xmlns:p14="http://schemas.microsoft.com/office/powerpoint/2010/main" val="419448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七、規劃構想與變更內容</a:t>
            </a:r>
          </a:p>
        </p:txBody>
      </p:sp>
      <p:sp>
        <p:nvSpPr>
          <p:cNvPr id="3" name="內容版面配置區 2"/>
          <p:cNvSpPr>
            <a:spLocks noGrp="1"/>
          </p:cNvSpPr>
          <p:nvPr>
            <p:ph idx="1"/>
          </p:nvPr>
        </p:nvSpPr>
        <p:spPr>
          <a:xfrm>
            <a:off x="1069848" y="1821157"/>
            <a:ext cx="10058400" cy="4050792"/>
          </a:xfrm>
        </p:spPr>
        <p:txBody>
          <a:bodyPr>
            <a:normAutofit/>
          </a:bodyPr>
          <a:lstStyle/>
          <a:p>
            <a:r>
              <a:rPr lang="zh-TW" altLang="en-US" sz="2400" dirty="0">
                <a:latin typeface="+mn-ea"/>
              </a:rPr>
              <a:t>二、	實質變更內容</a:t>
            </a:r>
          </a:p>
          <a:p>
            <a:pPr marL="0" indent="0">
              <a:buNone/>
            </a:pPr>
            <a:r>
              <a:rPr lang="zh-TW" altLang="en-US" sz="2400" dirty="0" smtClean="0">
                <a:latin typeface="+mn-ea"/>
              </a:rPr>
              <a:t>依據</a:t>
            </a:r>
            <a:r>
              <a:rPr lang="zh-TW" altLang="en-US" sz="2400" dirty="0">
                <a:latin typeface="+mn-ea"/>
              </a:rPr>
              <a:t>規劃構想，廢除</a:t>
            </a:r>
            <a:r>
              <a:rPr lang="zh-TW" altLang="en-US" sz="2400" dirty="0" smtClean="0">
                <a:latin typeface="+mn-ea"/>
              </a:rPr>
              <a:t>原本</a:t>
            </a:r>
            <a:r>
              <a:rPr lang="en-US" altLang="zh-TW" sz="2400" dirty="0" smtClean="0">
                <a:latin typeface="+mn-ea"/>
              </a:rPr>
              <a:t>12M</a:t>
            </a:r>
            <a:r>
              <a:rPr lang="zh-TW" altLang="en-US" sz="2400" dirty="0" smtClean="0">
                <a:latin typeface="+mn-ea"/>
              </a:rPr>
              <a:t>道路</a:t>
            </a:r>
            <a:r>
              <a:rPr lang="zh-TW" altLang="en-US" sz="2400" dirty="0">
                <a:latin typeface="+mn-ea"/>
              </a:rPr>
              <a:t>用地，於計畫區西</a:t>
            </a:r>
            <a:r>
              <a:rPr lang="zh-TW" altLang="en-US" sz="2400" dirty="0" smtClean="0">
                <a:latin typeface="+mn-ea"/>
              </a:rPr>
              <a:t>側</a:t>
            </a:r>
            <a:r>
              <a:rPr lang="en-US" altLang="zh-TW" sz="2400" dirty="0" smtClean="0">
                <a:latin typeface="+mn-ea"/>
              </a:rPr>
              <a:t>20M</a:t>
            </a:r>
            <a:r>
              <a:rPr lang="zh-TW" altLang="en-US" sz="2400" dirty="0" smtClean="0">
                <a:latin typeface="+mn-ea"/>
              </a:rPr>
              <a:t>道路與</a:t>
            </a:r>
            <a:r>
              <a:rPr lang="en-US" altLang="zh-TW" sz="2400" dirty="0" smtClean="0">
                <a:latin typeface="+mn-ea"/>
              </a:rPr>
              <a:t>15M</a:t>
            </a:r>
            <a:r>
              <a:rPr lang="zh-TW" altLang="en-US" sz="2400" dirty="0" smtClean="0">
                <a:latin typeface="+mn-ea"/>
              </a:rPr>
              <a:t>道路</a:t>
            </a:r>
            <a:r>
              <a:rPr lang="zh-TW" altLang="en-US" sz="2400" dirty="0">
                <a:latin typeface="+mn-ea"/>
              </a:rPr>
              <a:t>交會處調整原劃設兒童遊樂場用地之形狀與</a:t>
            </a:r>
            <a:r>
              <a:rPr lang="zh-TW" altLang="en-US" sz="2400" dirty="0" smtClean="0">
                <a:latin typeface="+mn-ea"/>
              </a:rPr>
              <a:t>面積</a:t>
            </a:r>
            <a:r>
              <a:rPr lang="zh-TW" altLang="en-US" sz="2400" dirty="0">
                <a:latin typeface="+mn-ea"/>
              </a:rPr>
              <a:t>。</a:t>
            </a:r>
          </a:p>
        </p:txBody>
      </p:sp>
      <p:pic>
        <p:nvPicPr>
          <p:cNvPr id="4" name="圖片 3"/>
          <p:cNvPicPr>
            <a:picLocks noChangeAspect="1"/>
          </p:cNvPicPr>
          <p:nvPr/>
        </p:nvPicPr>
        <p:blipFill>
          <a:blip r:embed="rId2"/>
          <a:stretch>
            <a:fillRect/>
          </a:stretch>
        </p:blipFill>
        <p:spPr>
          <a:xfrm>
            <a:off x="4024503" y="3145721"/>
            <a:ext cx="7030431" cy="3296110"/>
          </a:xfrm>
          <a:prstGeom prst="rect">
            <a:avLst/>
          </a:prstGeom>
        </p:spPr>
      </p:pic>
      <p:sp>
        <p:nvSpPr>
          <p:cNvPr id="5" name="文字方塊 4"/>
          <p:cNvSpPr txBox="1"/>
          <p:nvPr/>
        </p:nvSpPr>
        <p:spPr>
          <a:xfrm>
            <a:off x="1069848" y="5980166"/>
            <a:ext cx="2954655" cy="461665"/>
          </a:xfrm>
          <a:prstGeom prst="rect">
            <a:avLst/>
          </a:prstGeom>
          <a:noFill/>
        </p:spPr>
        <p:txBody>
          <a:bodyPr wrap="none" rtlCol="0">
            <a:spAutoFit/>
          </a:bodyPr>
          <a:lstStyle/>
          <a:p>
            <a:r>
              <a:rPr lang="zh-TW" altLang="en-US" sz="2400" dirty="0" smtClean="0"/>
              <a:t>實質變更內容綜理表</a:t>
            </a:r>
            <a:endParaRPr lang="zh-TW" altLang="en-US" sz="2400" dirty="0"/>
          </a:p>
        </p:txBody>
      </p:sp>
    </p:spTree>
    <p:extLst>
      <p:ext uri="{BB962C8B-B14F-4D97-AF65-F5344CB8AC3E}">
        <p14:creationId xmlns:p14="http://schemas.microsoft.com/office/powerpoint/2010/main" val="1183495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p:cNvPicPr>
            <a:picLocks noGrp="1" noChangeAspect="1"/>
          </p:cNvPicPr>
          <p:nvPr>
            <p:ph idx="1"/>
          </p:nvPr>
        </p:nvPicPr>
        <p:blipFill>
          <a:blip r:embed="rId2"/>
          <a:stretch>
            <a:fillRect/>
          </a:stretch>
        </p:blipFill>
        <p:spPr>
          <a:xfrm>
            <a:off x="5765874" y="0"/>
            <a:ext cx="5006760" cy="6858000"/>
          </a:xfrm>
        </p:spPr>
      </p:pic>
      <p:sp>
        <p:nvSpPr>
          <p:cNvPr id="2" name="標題 1"/>
          <p:cNvSpPr>
            <a:spLocks noGrp="1"/>
          </p:cNvSpPr>
          <p:nvPr>
            <p:ph type="title"/>
          </p:nvPr>
        </p:nvSpPr>
        <p:spPr/>
        <p:txBody>
          <a:bodyPr/>
          <a:lstStyle/>
          <a:p>
            <a:r>
              <a:rPr lang="zh-TW" altLang="en-US" dirty="0"/>
              <a:t>七、規劃構想與變更內容</a:t>
            </a:r>
          </a:p>
        </p:txBody>
      </p:sp>
      <p:sp>
        <p:nvSpPr>
          <p:cNvPr id="5" name="文字方塊 4"/>
          <p:cNvSpPr txBox="1"/>
          <p:nvPr/>
        </p:nvSpPr>
        <p:spPr>
          <a:xfrm>
            <a:off x="1840052" y="3783490"/>
            <a:ext cx="3570208" cy="461665"/>
          </a:xfrm>
          <a:prstGeom prst="rect">
            <a:avLst/>
          </a:prstGeom>
          <a:noFill/>
        </p:spPr>
        <p:txBody>
          <a:bodyPr wrap="none" rtlCol="0">
            <a:spAutoFit/>
          </a:bodyPr>
          <a:lstStyle/>
          <a:p>
            <a:r>
              <a:rPr lang="zh-TW" altLang="en-US" sz="2400" dirty="0" smtClean="0"/>
              <a:t>都市計畫變更內容示意圖</a:t>
            </a:r>
            <a:endParaRPr lang="zh-TW" altLang="en-US" sz="2400" dirty="0"/>
          </a:p>
        </p:txBody>
      </p:sp>
    </p:spTree>
    <p:extLst>
      <p:ext uri="{BB962C8B-B14F-4D97-AF65-F5344CB8AC3E}">
        <p14:creationId xmlns:p14="http://schemas.microsoft.com/office/powerpoint/2010/main" val="116633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p:cNvPicPr>
            <a:picLocks noGrp="1" noChangeAspect="1"/>
          </p:cNvPicPr>
          <p:nvPr>
            <p:ph idx="1"/>
          </p:nvPr>
        </p:nvPicPr>
        <p:blipFill>
          <a:blip r:embed="rId2"/>
          <a:stretch>
            <a:fillRect/>
          </a:stretch>
        </p:blipFill>
        <p:spPr>
          <a:xfrm>
            <a:off x="5618707" y="484632"/>
            <a:ext cx="5346978" cy="6172200"/>
          </a:xfrm>
        </p:spPr>
      </p:pic>
      <p:sp>
        <p:nvSpPr>
          <p:cNvPr id="2" name="標題 1"/>
          <p:cNvSpPr>
            <a:spLocks noGrp="1"/>
          </p:cNvSpPr>
          <p:nvPr>
            <p:ph type="title"/>
          </p:nvPr>
        </p:nvSpPr>
        <p:spPr/>
        <p:txBody>
          <a:bodyPr/>
          <a:lstStyle/>
          <a:p>
            <a:r>
              <a:rPr lang="zh-TW" altLang="en-US" dirty="0"/>
              <a:t>七、規劃構想與變更內容</a:t>
            </a:r>
          </a:p>
        </p:txBody>
      </p:sp>
      <p:sp>
        <p:nvSpPr>
          <p:cNvPr id="5" name="文字方塊 4"/>
          <p:cNvSpPr txBox="1"/>
          <p:nvPr/>
        </p:nvSpPr>
        <p:spPr>
          <a:xfrm>
            <a:off x="1432946" y="3682906"/>
            <a:ext cx="4185761" cy="461665"/>
          </a:xfrm>
          <a:prstGeom prst="rect">
            <a:avLst/>
          </a:prstGeom>
          <a:noFill/>
        </p:spPr>
        <p:txBody>
          <a:bodyPr wrap="none" rtlCol="0">
            <a:spAutoFit/>
          </a:bodyPr>
          <a:lstStyle/>
          <a:p>
            <a:r>
              <a:rPr lang="zh-TW" altLang="en-US" sz="2400" dirty="0" smtClean="0"/>
              <a:t>套繪變更細部計畫地籍示意圖</a:t>
            </a:r>
            <a:endParaRPr lang="zh-TW" altLang="en-US" sz="2400" dirty="0"/>
          </a:p>
        </p:txBody>
      </p:sp>
    </p:spTree>
    <p:extLst>
      <p:ext uri="{BB962C8B-B14F-4D97-AF65-F5344CB8AC3E}">
        <p14:creationId xmlns:p14="http://schemas.microsoft.com/office/powerpoint/2010/main" val="8805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相關英文報告翻譯</a:t>
            </a:r>
          </a:p>
        </p:txBody>
      </p:sp>
      <p:sp>
        <p:nvSpPr>
          <p:cNvPr id="3" name="文字版面配置區 2"/>
          <p:cNvSpPr>
            <a:spLocks noGrp="1"/>
          </p:cNvSpPr>
          <p:nvPr>
            <p:ph type="body" idx="1"/>
          </p:nvPr>
        </p:nvSpPr>
        <p:spPr>
          <a:xfrm>
            <a:off x="2165774" y="5020055"/>
            <a:ext cx="10026226" cy="1339801"/>
          </a:xfrm>
        </p:spPr>
        <p:txBody>
          <a:bodyPr>
            <a:normAutofit fontScale="70000" lnSpcReduction="20000"/>
          </a:bodyPr>
          <a:lstStyle/>
          <a:p>
            <a:r>
              <a:rPr lang="zh-TW" altLang="en-US" sz="3400" dirty="0"/>
              <a:t>臺灣民間社會的場所精神</a:t>
            </a:r>
            <a:r>
              <a:rPr lang="zh-TW" altLang="en-US" sz="3400" dirty="0" smtClean="0"/>
              <a:t>：從</a:t>
            </a:r>
            <a:r>
              <a:rPr lang="zh-TW" altLang="en-US" sz="3400" dirty="0"/>
              <a:t>傳統到都市「土地公」的地方多元詮釋版本</a:t>
            </a:r>
          </a:p>
          <a:p>
            <a:r>
              <a:rPr lang="en-US" altLang="zh-TW" sz="2900" dirty="0">
                <a:latin typeface="+mn-ea"/>
              </a:rPr>
              <a:t>The Spirit of Place of the Civil Society in </a:t>
            </a:r>
            <a:r>
              <a:rPr lang="en-US" altLang="zh-TW" sz="2900" dirty="0" err="1">
                <a:latin typeface="+mn-ea"/>
              </a:rPr>
              <a:t>Taiwan:From</a:t>
            </a:r>
            <a:r>
              <a:rPr lang="en-US" altLang="zh-TW" sz="2900" dirty="0">
                <a:latin typeface="+mn-ea"/>
              </a:rPr>
              <a:t> Transition of the Social Culture from Taiwanese Village Temples to Urbanized Temples with the Spatial Shape of God of Lands</a:t>
            </a:r>
            <a:endParaRPr lang="zh-TW" altLang="en-US" sz="2900" dirty="0">
              <a:latin typeface="+mn-ea"/>
            </a:endParaRPr>
          </a:p>
        </p:txBody>
      </p:sp>
    </p:spTree>
    <p:extLst>
      <p:ext uri="{BB962C8B-B14F-4D97-AF65-F5344CB8AC3E}">
        <p14:creationId xmlns:p14="http://schemas.microsoft.com/office/powerpoint/2010/main" val="17713349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p:txBody>
          <a:bodyPr/>
          <a:lstStyle/>
          <a:p>
            <a:r>
              <a:rPr lang="en-US" altLang="zh-TW" dirty="0" smtClean="0">
                <a:latin typeface="+mn-ea"/>
                <a:ea typeface="+mn-ea"/>
              </a:rPr>
              <a:t>Abstract</a:t>
            </a:r>
            <a:endParaRPr lang="zh-TW" altLang="en-US" dirty="0">
              <a:latin typeface="+mn-ea"/>
              <a:ea typeface="+mn-ea"/>
            </a:endParaRPr>
          </a:p>
        </p:txBody>
      </p:sp>
      <p:sp>
        <p:nvSpPr>
          <p:cNvPr id="7" name="內容版面配置區 6"/>
          <p:cNvSpPr>
            <a:spLocks noGrp="1"/>
          </p:cNvSpPr>
          <p:nvPr>
            <p:ph idx="1"/>
          </p:nvPr>
        </p:nvSpPr>
        <p:spPr/>
        <p:txBody>
          <a:bodyPr>
            <a:normAutofit/>
          </a:bodyPr>
          <a:lstStyle/>
          <a:p>
            <a:r>
              <a:rPr lang="en-US" altLang="zh-TW" dirty="0" smtClean="0">
                <a:latin typeface="+mn-ea"/>
              </a:rPr>
              <a:t>The </a:t>
            </a:r>
            <a:r>
              <a:rPr lang="en-US" altLang="zh-TW" dirty="0">
                <a:latin typeface="+mn-ea"/>
              </a:rPr>
              <a:t>spirit of place of the western tradition in its middle ancient times is the </a:t>
            </a:r>
            <a:r>
              <a:rPr lang="en-US" altLang="zh-TW" dirty="0" err="1">
                <a:latin typeface="+mn-ea"/>
              </a:rPr>
              <a:t>church,and</a:t>
            </a:r>
            <a:r>
              <a:rPr lang="en-US" altLang="zh-TW" dirty="0">
                <a:latin typeface="+mn-ea"/>
              </a:rPr>
              <a:t> the fundamental spirit of place of the Chinese civil society is "god of lands". "God of lands "is also called "God of society " ,which represents the "spirit of place", "logic of land",</a:t>
            </a:r>
            <a:r>
              <a:rPr lang="en-US" altLang="zh-TW" dirty="0" err="1">
                <a:latin typeface="+mn-ea"/>
              </a:rPr>
              <a:t>and"consciousness</a:t>
            </a:r>
            <a:r>
              <a:rPr lang="en-US" altLang="zh-TW" dirty="0">
                <a:latin typeface="+mn-ea"/>
              </a:rPr>
              <a:t> of </a:t>
            </a:r>
            <a:r>
              <a:rPr lang="en-US" altLang="zh-TW" dirty="0" err="1">
                <a:latin typeface="+mn-ea"/>
              </a:rPr>
              <a:t>land"of</a:t>
            </a:r>
            <a:r>
              <a:rPr lang="en-US" altLang="zh-TW" dirty="0">
                <a:latin typeface="+mn-ea"/>
              </a:rPr>
              <a:t> the village space in civil society of the traditional Chinese </a:t>
            </a:r>
            <a:r>
              <a:rPr lang="en-US" altLang="zh-TW" dirty="0" err="1">
                <a:latin typeface="+mn-ea"/>
              </a:rPr>
              <a:t>people.God</a:t>
            </a:r>
            <a:r>
              <a:rPr lang="en-US" altLang="zh-TW" dirty="0">
                <a:latin typeface="+mn-ea"/>
              </a:rPr>
              <a:t> of society is the superficial characteristics of the consciousness of the agricultural lands in the rustic </a:t>
            </a:r>
            <a:r>
              <a:rPr lang="en-US" altLang="zh-TW" dirty="0" err="1">
                <a:latin typeface="+mn-ea"/>
              </a:rPr>
              <a:t>village;in</a:t>
            </a:r>
            <a:r>
              <a:rPr lang="en-US" altLang="zh-TW" dirty="0">
                <a:latin typeface="+mn-ea"/>
              </a:rPr>
              <a:t> opposition, the spatial shape in the city and urban is mainly non-agricultural </a:t>
            </a:r>
            <a:r>
              <a:rPr lang="en-US" altLang="zh-TW" dirty="0" err="1">
                <a:latin typeface="+mn-ea"/>
              </a:rPr>
              <a:t>nature.But</a:t>
            </a:r>
            <a:r>
              <a:rPr lang="en-US" altLang="zh-TW" dirty="0">
                <a:latin typeface="+mn-ea"/>
              </a:rPr>
              <a:t> this research reveals that Chinese immigrants in the "town-</a:t>
            </a:r>
            <a:r>
              <a:rPr lang="en-US" altLang="zh-TW" dirty="0" err="1">
                <a:latin typeface="+mn-ea"/>
              </a:rPr>
              <a:t>city"and</a:t>
            </a:r>
            <a:r>
              <a:rPr lang="en-US" altLang="zh-TW" dirty="0">
                <a:latin typeface="+mn-ea"/>
              </a:rPr>
              <a:t> "</a:t>
            </a:r>
            <a:r>
              <a:rPr lang="en-US" altLang="zh-TW" dirty="0" err="1">
                <a:latin typeface="+mn-ea"/>
              </a:rPr>
              <a:t>urban"produce</a:t>
            </a:r>
            <a:r>
              <a:rPr lang="en-US" altLang="zh-TW" dirty="0">
                <a:latin typeface="+mn-ea"/>
              </a:rPr>
              <a:t> a new "spirit of </a:t>
            </a:r>
            <a:r>
              <a:rPr lang="en-US" altLang="zh-TW" dirty="0" err="1">
                <a:latin typeface="+mn-ea"/>
              </a:rPr>
              <a:t>place"in</a:t>
            </a:r>
            <a:r>
              <a:rPr lang="en-US" altLang="zh-TW" dirty="0">
                <a:latin typeface="+mn-ea"/>
              </a:rPr>
              <a:t> the civil society.</a:t>
            </a:r>
            <a:endParaRPr lang="zh-TW" altLang="en-US" dirty="0">
              <a:latin typeface="+mn-ea"/>
            </a:endParaRPr>
          </a:p>
        </p:txBody>
      </p:sp>
    </p:spTree>
    <p:extLst>
      <p:ext uri="{BB962C8B-B14F-4D97-AF65-F5344CB8AC3E}">
        <p14:creationId xmlns:p14="http://schemas.microsoft.com/office/powerpoint/2010/main" val="289349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smtClean="0"/>
              <a:t>摘要</a:t>
            </a:r>
            <a:endParaRPr lang="zh-TW" altLang="en-US" dirty="0"/>
          </a:p>
        </p:txBody>
      </p:sp>
      <p:sp>
        <p:nvSpPr>
          <p:cNvPr id="5" name="內容版面配置區 4"/>
          <p:cNvSpPr>
            <a:spLocks noGrp="1"/>
          </p:cNvSpPr>
          <p:nvPr>
            <p:ph idx="1"/>
          </p:nvPr>
        </p:nvSpPr>
        <p:spPr/>
        <p:txBody>
          <a:bodyPr/>
          <a:lstStyle/>
          <a:p>
            <a:r>
              <a:rPr lang="zh-TW" altLang="en-US" sz="2400" dirty="0"/>
              <a:t>臺灣自然環境的土地，在不同族群文化時空下產生多元不同地方版本的土地意識、詮釋，與空間型態，「土地公」又稱「社神」，代表傳統華人民間社會聚落空間的「場所精神」、「土地邏輯」、「土地意識」；社神是鄉村農業意識表徵；相對的城市、都市的空間型態主要是非農業性質；但本研究顯示華人移民在「城－市」、「都市」產生新民間社會「場所精神」</a:t>
            </a:r>
            <a:r>
              <a:rPr lang="zh-TW" altLang="en-US" sz="2400" dirty="0" smtClean="0"/>
              <a:t>。</a:t>
            </a:r>
            <a:endParaRPr lang="zh-TW" altLang="en-US" sz="2400" dirty="0"/>
          </a:p>
        </p:txBody>
      </p:sp>
    </p:spTree>
    <p:extLst>
      <p:ext uri="{BB962C8B-B14F-4D97-AF65-F5344CB8AC3E}">
        <p14:creationId xmlns:p14="http://schemas.microsoft.com/office/powerpoint/2010/main" val="4247048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0" y="0"/>
            <a:ext cx="12192000" cy="6858000"/>
          </a:xfrm>
        </p:spPr>
        <p:txBody>
          <a:bodyPr>
            <a:normAutofit/>
          </a:bodyPr>
          <a:lstStyle/>
          <a:p>
            <a:r>
              <a:rPr lang="en-US" altLang="zh-TW" sz="2000" dirty="0">
                <a:latin typeface="+mn-ea"/>
                <a:ea typeface="+mn-ea"/>
              </a:rPr>
              <a:t>1.Taiwanese spirit of place goes through all the transition from the traditional villages to the modern metropolis. This essay takes God of lands that is the norm of the civil belief and socialization as the main </a:t>
            </a:r>
            <a:r>
              <a:rPr lang="en-US" altLang="zh-TW" sz="2000" dirty="0" err="1">
                <a:latin typeface="+mn-ea"/>
                <a:ea typeface="+mn-ea"/>
              </a:rPr>
              <a:t>point.It</a:t>
            </a:r>
            <a:r>
              <a:rPr lang="en-US" altLang="zh-TW" sz="2000" dirty="0">
                <a:latin typeface="+mn-ea"/>
                <a:ea typeface="+mn-ea"/>
              </a:rPr>
              <a:t> will analyze and compare from the consciousness of the agricultural lands in the rustic village and spatial form of the village temple like Penghu </a:t>
            </a:r>
            <a:r>
              <a:rPr lang="en-US" altLang="zh-TW" sz="2000" dirty="0" err="1">
                <a:latin typeface="+mn-ea"/>
                <a:ea typeface="+mn-ea"/>
              </a:rPr>
              <a:t>etc,to</a:t>
            </a:r>
            <a:r>
              <a:rPr lang="en-US" altLang="zh-TW" sz="2000" dirty="0">
                <a:latin typeface="+mn-ea"/>
                <a:ea typeface="+mn-ea"/>
              </a:rPr>
              <a:t> the cities under the national sacrifices-offering rites led by the </a:t>
            </a:r>
            <a:r>
              <a:rPr lang="en-US" altLang="zh-TW" sz="2000" dirty="0" err="1">
                <a:latin typeface="+mn-ea"/>
                <a:ea typeface="+mn-ea"/>
              </a:rPr>
              <a:t>Chinese:Makung</a:t>
            </a:r>
            <a:r>
              <a:rPr lang="en-US" altLang="zh-TW" sz="2000" dirty="0">
                <a:latin typeface="+mn-ea"/>
                <a:ea typeface="+mn-ea"/>
              </a:rPr>
              <a:t>, Tainan </a:t>
            </a:r>
            <a:r>
              <a:rPr lang="en-US" altLang="zh-TW" sz="2000" dirty="0" err="1">
                <a:latin typeface="+mn-ea"/>
                <a:ea typeface="+mn-ea"/>
              </a:rPr>
              <a:t>Prefectural,Feng</a:t>
            </a:r>
            <a:r>
              <a:rPr lang="en-US" altLang="zh-TW" sz="2000" dirty="0">
                <a:latin typeface="+mn-ea"/>
                <a:ea typeface="+mn-ea"/>
              </a:rPr>
              <a:t>-Shan country </a:t>
            </a:r>
            <a:r>
              <a:rPr lang="en-US" altLang="zh-TW" sz="2000" dirty="0" err="1">
                <a:latin typeface="+mn-ea"/>
                <a:ea typeface="+mn-ea"/>
              </a:rPr>
              <a:t>town,and</a:t>
            </a:r>
            <a:r>
              <a:rPr lang="en-US" altLang="zh-TW" sz="2000" dirty="0">
                <a:latin typeface="+mn-ea"/>
                <a:ea typeface="+mn-ea"/>
              </a:rPr>
              <a:t> Macao and "town-city" in An-ping under the earliest colonization by the western, and the form transition of the social culture of the "urbanized temple" in the metropolis Kaohsiung under the colonization by the eastern. In recent years, there are many case studies about God of lands and village temples, and this essay takes "God of </a:t>
            </a:r>
            <a:r>
              <a:rPr lang="en-US" altLang="zh-TW" sz="2000" dirty="0" err="1">
                <a:latin typeface="+mn-ea"/>
                <a:ea typeface="+mn-ea"/>
              </a:rPr>
              <a:t>lands"as</a:t>
            </a:r>
            <a:r>
              <a:rPr lang="en-US" altLang="zh-TW" sz="2000" dirty="0">
                <a:latin typeface="+mn-ea"/>
                <a:ea typeface="+mn-ea"/>
              </a:rPr>
              <a:t> the main norm, systematically and structurally compare and study the transition of the spatial form from "traditional villages to modern metropolis ", the source of this study direction. To summarize the first </a:t>
            </a:r>
            <a:r>
              <a:rPr lang="en-US" altLang="zh-TW" sz="2000" dirty="0" err="1">
                <a:latin typeface="+mn-ea"/>
                <a:ea typeface="+mn-ea"/>
              </a:rPr>
              <a:t>category,Taiwan</a:t>
            </a:r>
            <a:r>
              <a:rPr lang="en-US" altLang="zh-TW" sz="2000" dirty="0">
                <a:latin typeface="+mn-ea"/>
                <a:ea typeface="+mn-ea"/>
              </a:rPr>
              <a:t> continues the Fukien and Cantonese traditions to take from God of </a:t>
            </a:r>
            <a:r>
              <a:rPr lang="en-US" altLang="zh-TW" sz="2000" dirty="0" err="1">
                <a:latin typeface="+mn-ea"/>
                <a:ea typeface="+mn-ea"/>
              </a:rPr>
              <a:t>lands,"God</a:t>
            </a:r>
            <a:r>
              <a:rPr lang="en-US" altLang="zh-TW" sz="2000" dirty="0">
                <a:latin typeface="+mn-ea"/>
                <a:ea typeface="+mn-ea"/>
              </a:rPr>
              <a:t> of society ", to village temples as the main norm and spirit of place for the spatial development of the agriculture and fishery business or assembled villages or scattered villages. It displays the security standard of space of the management of agricultural lands, water, routes, farmhouses, and bridge-ends. The legal logic of the land and the medium of ghosts and gods, nature, and the mortals are a display of the existence of space-time philosophy of the civil society and the superficial characteristics of the social happiness. It adds up five-barracks, ground-master, boundary-master to form the foundation and vitality of the civil society.</a:t>
            </a:r>
            <a:br>
              <a:rPr lang="en-US" altLang="zh-TW" sz="2000" dirty="0">
                <a:latin typeface="+mn-ea"/>
                <a:ea typeface="+mn-ea"/>
              </a:rPr>
            </a:br>
            <a:endParaRPr lang="zh-TW" altLang="en-US" sz="2000" dirty="0">
              <a:latin typeface="+mn-ea"/>
              <a:ea typeface="+mn-ea"/>
            </a:endParaRPr>
          </a:p>
        </p:txBody>
      </p:sp>
    </p:spTree>
    <p:extLst>
      <p:ext uri="{BB962C8B-B14F-4D97-AF65-F5344CB8AC3E}">
        <p14:creationId xmlns:p14="http://schemas.microsoft.com/office/powerpoint/2010/main" val="17682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238233"/>
            <a:ext cx="12192000" cy="1842448"/>
          </a:xfrm>
        </p:spPr>
        <p:txBody>
          <a:bodyPr>
            <a:normAutofit/>
          </a:bodyPr>
          <a:lstStyle/>
          <a:p>
            <a:r>
              <a:rPr lang="zh-TW" altLang="en-US" sz="2400" dirty="0"/>
              <a:t>一、	本文以民間信仰、社會力指標的土地公為主軸；分析比較從澎湖等農村、村廟</a:t>
            </a:r>
            <a:r>
              <a:rPr lang="zh-TW" altLang="en-US" sz="2400" dirty="0" smtClean="0"/>
              <a:t>空間   型態</a:t>
            </a:r>
            <a:r>
              <a:rPr lang="zh-TW" altLang="en-US" sz="2400" dirty="0"/>
              <a:t>，到華人主導下的城市：馬公、府城、鳳山縣城；及西方最早殖民下的澳門、安平（城－市）；東洋殖民下的都會高雄「都市型廟宇」的社會文化形式變遷；本論文為以「土地公」為主要指標，有系統、結構化比較研究從「傳統聚落到現代都會」空間型態蛻變，此面相的濫觴</a:t>
            </a:r>
            <a:r>
              <a:rPr lang="zh-TW" altLang="en-US" sz="2400" dirty="0" smtClean="0"/>
              <a:t>。</a:t>
            </a:r>
            <a:endParaRPr lang="en-US" altLang="zh-TW" sz="2400" dirty="0" smtClean="0"/>
          </a:p>
        </p:txBody>
      </p:sp>
    </p:spTree>
    <p:extLst>
      <p:ext uri="{BB962C8B-B14F-4D97-AF65-F5344CB8AC3E}">
        <p14:creationId xmlns:p14="http://schemas.microsoft.com/office/powerpoint/2010/main" val="3980736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1678674"/>
            <a:ext cx="12192000" cy="5179325"/>
          </a:xfrm>
        </p:spPr>
        <p:txBody>
          <a:bodyPr>
            <a:normAutofit/>
          </a:bodyPr>
          <a:lstStyle/>
          <a:p>
            <a:r>
              <a:rPr lang="en-US" altLang="zh-TW" dirty="0">
                <a:latin typeface="+mn-ea"/>
              </a:rPr>
              <a:t>2.To summarize the second category, the non-agricultural "cities"(</a:t>
            </a:r>
            <a:r>
              <a:rPr lang="en-US" altLang="zh-TW" dirty="0" err="1">
                <a:latin typeface="+mn-ea"/>
              </a:rPr>
              <a:t>Makung</a:t>
            </a:r>
            <a:r>
              <a:rPr lang="en-US" altLang="zh-TW" dirty="0">
                <a:latin typeface="+mn-ea"/>
              </a:rPr>
              <a:t> Tainan prefectural, county town) led by the Chinese are different from the traditional spirit of the place of the </a:t>
            </a:r>
            <a:r>
              <a:rPr lang="en-US" altLang="zh-TW" dirty="0" err="1">
                <a:latin typeface="+mn-ea"/>
              </a:rPr>
              <a:t>gpd</a:t>
            </a:r>
            <a:r>
              <a:rPr lang="en-US" altLang="zh-TW" dirty="0">
                <a:latin typeface="+mn-ea"/>
              </a:rPr>
              <a:t> of lands in the agriculture and fishery business and village temples, whose spatial form transforms to be "town" and old </a:t>
            </a:r>
            <a:r>
              <a:rPr lang="en-US" altLang="zh-TW" dirty="0" err="1">
                <a:latin typeface="+mn-ea"/>
              </a:rPr>
              <a:t>street.The</a:t>
            </a:r>
            <a:r>
              <a:rPr lang="en-US" altLang="zh-TW" dirty="0">
                <a:latin typeface="+mn-ea"/>
              </a:rPr>
              <a:t> upper-level structure under the intervention of the national power is the Chinese government office, officials , and sacrifices-offering temples under the emperor's orders and laws. The lower-level civil society and the street industry of quasi-capitalism from the bottom to the top form the spirit of place and spatial form of "street temple-union region-sacrifice to the Heaven and Earth(Chinese scared lily)". God of lands has formed its different level that belongs to the subordinate of the city god, and also has its own official shrine such as city gate or Ching-</a:t>
            </a:r>
            <a:r>
              <a:rPr lang="en-US" altLang="zh-TW" dirty="0" err="1">
                <a:latin typeface="+mn-ea"/>
              </a:rPr>
              <a:t>fu</a:t>
            </a:r>
            <a:r>
              <a:rPr lang="en-US" altLang="zh-TW" dirty="0">
                <a:latin typeface="+mn-ea"/>
              </a:rPr>
              <a:t> shrine etc. The role </a:t>
            </a:r>
            <a:r>
              <a:rPr lang="en-US" altLang="zh-TW" dirty="0" err="1">
                <a:latin typeface="+mn-ea"/>
              </a:rPr>
              <a:t>of"god</a:t>
            </a:r>
            <a:r>
              <a:rPr lang="en-US" altLang="zh-TW" dirty="0">
                <a:latin typeface="+mn-ea"/>
              </a:rPr>
              <a:t> of society "also transforms from the agricultural guardian god to be the meaning of god of wealth of the accompanying sacrificed by the fortunes amassing </a:t>
            </a:r>
            <a:r>
              <a:rPr lang="en-US" altLang="zh-TW" dirty="0" err="1">
                <a:latin typeface="+mn-ea"/>
              </a:rPr>
              <a:t>lads.Under</a:t>
            </a:r>
            <a:r>
              <a:rPr lang="en-US" altLang="zh-TW" dirty="0">
                <a:latin typeface="+mn-ea"/>
              </a:rPr>
              <a:t> the urbanized plan in the period of Japanese in power of Taiwan , it totally destroys the original logic of lands of the old city streets, and the bottom god of lands.</a:t>
            </a:r>
            <a:endParaRPr lang="zh-TW" altLang="en-US" dirty="0">
              <a:latin typeface="+mn-ea"/>
            </a:endParaRPr>
          </a:p>
        </p:txBody>
      </p:sp>
    </p:spTree>
    <p:extLst>
      <p:ext uri="{BB962C8B-B14F-4D97-AF65-F5344CB8AC3E}">
        <p14:creationId xmlns:p14="http://schemas.microsoft.com/office/powerpoint/2010/main" val="983995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626375"/>
            <a:ext cx="12192000" cy="2396001"/>
          </a:xfrm>
        </p:spPr>
        <p:txBody>
          <a:bodyPr>
            <a:normAutofit/>
          </a:bodyPr>
          <a:lstStyle/>
          <a:p>
            <a:r>
              <a:rPr lang="zh-TW" altLang="en-US" sz="2400" dirty="0"/>
              <a:t>二、	第一類型，總結而言，臺灣持續閔、粵傳統，以土地公「社神」到村廟，為農漁村聚落發展為主要指標與場所精神；呈現田頭、水頭、路頭、庄頭、橋頭等空間安全指標；正當性的土地邏輯與鬼神、自然、人間中介；為民間社會時空哲理存在的呈現。為福祉社會的表徵。加上五營、地基主、境主等構成民間社會的基礎與活力。</a:t>
            </a:r>
          </a:p>
        </p:txBody>
      </p:sp>
    </p:spTree>
    <p:extLst>
      <p:ext uri="{BB962C8B-B14F-4D97-AF65-F5344CB8AC3E}">
        <p14:creationId xmlns:p14="http://schemas.microsoft.com/office/powerpoint/2010/main" val="644787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121408"/>
            <a:ext cx="12192000" cy="4050792"/>
          </a:xfrm>
        </p:spPr>
        <p:txBody>
          <a:bodyPr/>
          <a:lstStyle/>
          <a:p>
            <a:r>
              <a:rPr lang="en-US" altLang="zh-TW" dirty="0" smtClean="0">
                <a:latin typeface="+mn-ea"/>
              </a:rPr>
              <a:t>3.To </a:t>
            </a:r>
            <a:r>
              <a:rPr lang="en-US" altLang="zh-TW" dirty="0">
                <a:latin typeface="+mn-ea"/>
              </a:rPr>
              <a:t>summarize the third category, thought there are the spirit of place and spatial form of </a:t>
            </a:r>
            <a:r>
              <a:rPr lang="en-US" altLang="zh-TW" dirty="0" err="1">
                <a:latin typeface="+mn-ea"/>
              </a:rPr>
              <a:t>the"town</a:t>
            </a:r>
            <a:r>
              <a:rPr lang="en-US" altLang="zh-TW" dirty="0">
                <a:latin typeface="+mn-ea"/>
              </a:rPr>
              <a:t>-city-church " under the structure of the upper level of Macao and An-ping in the colonization of Portugal and Holland, the non-agricultural "town-city" in the bottom level of Chinese civil society still appears to be </a:t>
            </a:r>
            <a:r>
              <a:rPr lang="en-US" altLang="zh-TW" dirty="0" err="1">
                <a:latin typeface="+mn-ea"/>
              </a:rPr>
              <a:t>Fukein</a:t>
            </a:r>
            <a:r>
              <a:rPr lang="en-US" altLang="zh-TW" dirty="0">
                <a:latin typeface="+mn-ea"/>
              </a:rPr>
              <a:t> and Canton very strong but with different "spirit of place " of god of lands. "Town-city" in Macao transforms fro "society-neighbor" to "store doorway", and " town-city" in An-ping has "the city god "of national sacrifices-offering ritual, but the six-direction head of Chinese civil society in the bottom level still displays the logic of "boundary-master-god of lands-five-barracks ". The same </a:t>
            </a:r>
            <a:r>
              <a:rPr lang="en-US" altLang="zh-TW" dirty="0" err="1">
                <a:latin typeface="+mn-ea"/>
              </a:rPr>
              <a:t>between"town</a:t>
            </a:r>
            <a:r>
              <a:rPr lang="en-US" altLang="zh-TW" dirty="0">
                <a:latin typeface="+mn-ea"/>
              </a:rPr>
              <a:t>-city "and "god of lands "in Macao and An-ping is both from the guardian god in the village transforming to the meaning of God of wealth.</a:t>
            </a:r>
            <a:endParaRPr lang="zh-TW" altLang="en-US" dirty="0">
              <a:latin typeface="+mn-ea"/>
            </a:endParaRPr>
          </a:p>
        </p:txBody>
      </p:sp>
    </p:spTree>
    <p:extLst>
      <p:ext uri="{BB962C8B-B14F-4D97-AF65-F5344CB8AC3E}">
        <p14:creationId xmlns:p14="http://schemas.microsoft.com/office/powerpoint/2010/main" val="2203807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121408"/>
            <a:ext cx="12192000" cy="4050792"/>
          </a:xfrm>
        </p:spPr>
        <p:txBody>
          <a:bodyPr>
            <a:normAutofit/>
          </a:bodyPr>
          <a:lstStyle/>
          <a:p>
            <a:r>
              <a:rPr lang="zh-TW" altLang="en-US" sz="2400" dirty="0"/>
              <a:t>三、	第二類型，總結而言，華人主導下的非農業「城－市」（馬公城、府城、縣城）不同於農漁業土地公、村廟傳統場所精神，空間型態上轉化為「城」與古市街；上層結構為國家力量介入下，華人「衙門、官吏與祀典廟」；而下層民間社會，準資本主義市街產業，由下而上形成「市街（街廟）－合境－郊商（水仙宮）」等「場所精神」與空間型態；土地公形成有層級，屬城隍下屬，並有官祠如城門或景福祠等；其「社神」角色且從農業守護神轉化為招財進寶童子陪祀的財神意絡。</a:t>
            </a:r>
          </a:p>
        </p:txBody>
      </p:sp>
    </p:spTree>
    <p:extLst>
      <p:ext uri="{BB962C8B-B14F-4D97-AF65-F5344CB8AC3E}">
        <p14:creationId xmlns:p14="http://schemas.microsoft.com/office/powerpoint/2010/main" val="60720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374710"/>
            <a:ext cx="12192000" cy="4483290"/>
          </a:xfrm>
        </p:spPr>
        <p:txBody>
          <a:bodyPr>
            <a:normAutofit/>
          </a:bodyPr>
          <a:lstStyle/>
          <a:p>
            <a:r>
              <a:rPr lang="en-US" altLang="zh-TW" dirty="0" smtClean="0">
                <a:latin typeface="+mn-ea"/>
              </a:rPr>
              <a:t>4.To </a:t>
            </a:r>
            <a:r>
              <a:rPr lang="en-US" altLang="zh-TW" dirty="0">
                <a:latin typeface="+mn-ea"/>
              </a:rPr>
              <a:t>generalize the fourth </a:t>
            </a:r>
            <a:r>
              <a:rPr lang="en-US" altLang="zh-TW" dirty="0" err="1">
                <a:latin typeface="+mn-ea"/>
              </a:rPr>
              <a:t>category,the</a:t>
            </a:r>
            <a:r>
              <a:rPr lang="en-US" altLang="zh-TW" dirty="0">
                <a:latin typeface="+mn-ea"/>
              </a:rPr>
              <a:t> village temples of the deity of the earth (not the temples for offering sacrifices ritual) moves to the modern segmented society after the period of Japanese in power of Taiwan, such as Kaohsiung, Taichung, and Taipei, the cities under its national shrines and its upper-level </a:t>
            </a:r>
            <a:r>
              <a:rPr lang="en-US" altLang="zh-TW" dirty="0" err="1">
                <a:latin typeface="+mn-ea"/>
              </a:rPr>
              <a:t>structure.Chinese</a:t>
            </a:r>
            <a:r>
              <a:rPr lang="en-US" altLang="zh-TW" dirty="0">
                <a:latin typeface="+mn-ea"/>
              </a:rPr>
              <a:t> people at the bottom level, especially those working-away-from-home laborers in Kaohsiung face the urbanization and modernization, their method of identification and adaptation still takes village temples and god of lands the traditional spirit of place as the main norm. The characteristics of its Chinese ritual laws </a:t>
            </a:r>
            <a:r>
              <a:rPr lang="en-US" altLang="zh-TW" dirty="0" smtClean="0">
                <a:latin typeface="+mn-ea"/>
              </a:rPr>
              <a:t>-"</a:t>
            </a:r>
            <a:endParaRPr lang="zh-TW" altLang="en-US" dirty="0">
              <a:latin typeface="+mn-ea"/>
            </a:endParaRPr>
          </a:p>
        </p:txBody>
      </p:sp>
    </p:spTree>
    <p:extLst>
      <p:ext uri="{BB962C8B-B14F-4D97-AF65-F5344CB8AC3E}">
        <p14:creationId xmlns:p14="http://schemas.microsoft.com/office/powerpoint/2010/main" val="2835087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121408"/>
            <a:ext cx="12192000" cy="4050792"/>
          </a:xfrm>
        </p:spPr>
        <p:txBody>
          <a:bodyPr>
            <a:normAutofit/>
          </a:bodyPr>
          <a:lstStyle/>
          <a:p>
            <a:r>
              <a:rPr lang="zh-TW" altLang="en-US" sz="2400" dirty="0"/>
              <a:t>四、	第三類型，總結而言，雖有澳門、安平的西方殖民下，上層結構下的「城－市－教堂」等場所精神；但非農業的「城－市」底層華人民間社會仍呈現閩、粵不同的土地公「場所精神」；澳門「城－市」從「社－街坊－到商店門口」；安平「城－市」雖有國家祀典「城隍」，但底層華人民間社會的六角頭仍呈現「境主－土地公－五營」邏輯；澳門、安平「城－市」「土地公」相同的是，均從農村守護神轉化為財神意絡。</a:t>
            </a:r>
          </a:p>
        </p:txBody>
      </p:sp>
    </p:spTree>
    <p:extLst>
      <p:ext uri="{BB962C8B-B14F-4D97-AF65-F5344CB8AC3E}">
        <p14:creationId xmlns:p14="http://schemas.microsoft.com/office/powerpoint/2010/main" val="851175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1419367"/>
            <a:ext cx="12192000" cy="4752833"/>
          </a:xfrm>
        </p:spPr>
        <p:txBody>
          <a:bodyPr>
            <a:normAutofit lnSpcReduction="10000"/>
          </a:bodyPr>
          <a:lstStyle/>
          <a:p>
            <a:r>
              <a:rPr lang="en-US" altLang="zh-TW" dirty="0" smtClean="0">
                <a:latin typeface="+mn-ea"/>
              </a:rPr>
              <a:t>5.The </a:t>
            </a:r>
            <a:r>
              <a:rPr lang="en-US" altLang="zh-TW" dirty="0">
                <a:latin typeface="+mn-ea"/>
              </a:rPr>
              <a:t>bright has the law of the land, the dim has ghost and gods" is the phenomenon of both dual separation and also united in complement. From the appearance of 55" urbanized immigration temples ", it still produce some certain effects among the physical labor immigrants in the lower level of the society. It is a critical juncture of the value transformation in spatial production for deity of the earth, village temples to modern urban to become " urbanized immigration temples ". Therefore, under the modern legal system of the west, the rational progress from Heavenly revelation law, traditional law to inference law (natural law), and even more to actual settlement law is the main topic for study of the impact and conflict with the development of the value system of the historically social context of above-mentioned " urbanized immigration temples ". The essential value of the discussion for this essay is right here. The first to be affected exactly lies in the external form and norm, but the master of master of Buddhist and five inner barracks </a:t>
            </a:r>
            <a:r>
              <a:rPr lang="en-US" altLang="zh-TW" dirty="0" err="1">
                <a:latin typeface="+mn-ea"/>
              </a:rPr>
              <a:t>etc</a:t>
            </a:r>
            <a:r>
              <a:rPr lang="en-US" altLang="zh-TW" dirty="0">
                <a:latin typeface="+mn-ea"/>
              </a:rPr>
              <a:t> such beliefs taboo and deity judgment are not applied here, which forms the characteristics of the spatial shape and inner and external adjustment and transformation of the " urbanized immigration temples ". Though god of society and god of lands under the above structure offer sacrifices each temple to maintain the internal spirit of place, the spatial shape in their external community and temples has become a vanished place. And the social vitality of the civil society appears in the spontaneous sacrifices offering to god of lands in Taichung City.</a:t>
            </a:r>
          </a:p>
          <a:p>
            <a:endParaRPr lang="zh-TW" altLang="en-US" dirty="0"/>
          </a:p>
        </p:txBody>
      </p:sp>
    </p:spTree>
    <p:extLst>
      <p:ext uri="{BB962C8B-B14F-4D97-AF65-F5344CB8AC3E}">
        <p14:creationId xmlns:p14="http://schemas.microsoft.com/office/powerpoint/2010/main" val="331290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121408"/>
            <a:ext cx="12192000" cy="4050792"/>
          </a:xfrm>
        </p:spPr>
        <p:txBody>
          <a:bodyPr>
            <a:normAutofit/>
          </a:bodyPr>
          <a:lstStyle/>
          <a:p>
            <a:r>
              <a:rPr lang="zh-TW" altLang="en-US" sz="2400" dirty="0"/>
              <a:t>五、	第四類型，歸納而言，民間信仰的村廟遷移到日治以後的現代社會，如高雄、臺中、臺北等其國家神社、上層結構下的都市；華人底層尤其是高雄出稼勞動者，面臨都市化、現代化；其認同適應方式仍以傳統場所精神村廟、土地公為主；從</a:t>
            </a:r>
            <a:r>
              <a:rPr lang="en-US" altLang="zh-TW" sz="2400" dirty="0"/>
              <a:t>55</a:t>
            </a:r>
            <a:r>
              <a:rPr lang="zh-TW" altLang="en-US" sz="2400" dirty="0"/>
              <a:t>間以上「都市型移民廟宇」看來，在勞動移民的下層社會仍然起一定的作用。這是村廟到現代都市成為「都市型廟宇」在空間生產上的價值轉化的重要關鍵。因此西方現代法制化下，由天啓法，到傳統法，到推定法（自然法），再到實定法的理性歷程；是與上述「都市型移民廟宇」歷史社會脈絡的價值體系發展衝擊、衝突性主要的課題；本文論述重要的價值在此。而首當其衝的，正在於外在的形式與規範；而法師、內五營等信仰禁忌神判等則不在此限，形成「都市型移民廟宇」空間型態。社神土地公在上述結構下雖然每廟均祀維持內在場所精神；但其外在社區、廟埕空間型態均已成為消失的場所。</a:t>
            </a:r>
          </a:p>
        </p:txBody>
      </p:sp>
    </p:spTree>
    <p:extLst>
      <p:ext uri="{BB962C8B-B14F-4D97-AF65-F5344CB8AC3E}">
        <p14:creationId xmlns:p14="http://schemas.microsoft.com/office/powerpoint/2010/main" val="379874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121408"/>
            <a:ext cx="12192000" cy="4050792"/>
          </a:xfrm>
        </p:spPr>
        <p:txBody>
          <a:bodyPr/>
          <a:lstStyle/>
          <a:p>
            <a:r>
              <a:rPr lang="en-US" altLang="zh-TW" dirty="0">
                <a:latin typeface="+mn-ea"/>
              </a:rPr>
              <a:t>6</a:t>
            </a:r>
            <a:r>
              <a:rPr lang="en-US" altLang="zh-TW" dirty="0" smtClean="0">
                <a:latin typeface="+mn-ea"/>
              </a:rPr>
              <a:t>.To </a:t>
            </a:r>
            <a:r>
              <a:rPr lang="en-US" altLang="zh-TW" dirty="0" err="1">
                <a:latin typeface="+mn-ea"/>
              </a:rPr>
              <a:t>generalize,from</a:t>
            </a:r>
            <a:r>
              <a:rPr lang="en-US" altLang="zh-TW" dirty="0">
                <a:latin typeface="+mn-ea"/>
              </a:rPr>
              <a:t> "god of lands ",village temples of deity of the earth, to the western colonized "town-city ", the modern urban society segmented after the period of Japanese in power of Taiwan face the issue of the </a:t>
            </a:r>
            <a:r>
              <a:rPr lang="en-US" altLang="zh-TW" dirty="0" err="1">
                <a:latin typeface="+mn-ea"/>
              </a:rPr>
              <a:t>occidentalism</a:t>
            </a:r>
            <a:r>
              <a:rPr lang="en-US" altLang="zh-TW" dirty="0">
                <a:latin typeface="+mn-ea"/>
              </a:rPr>
              <a:t>, urbanization, and modernization. The characteristics of its Chinese ritual laws-"The bright has the laws of the land, the dim has ghosts and gods" is the phenomenon of both dual separation and also united in complement. From the point of view of god of lands to the immigration temples, it still produces some certain effects among the physical labor immigrants in the lower level of the society. It is a critical juncture of the value transformation in" the spirit of place "for the earth, village temples to modern urban to become "urbanized immigration temples ". The essential value of the discussion for this essay is right here.</a:t>
            </a:r>
            <a:endParaRPr lang="zh-TW" altLang="en-US" dirty="0">
              <a:latin typeface="+mn-ea"/>
            </a:endParaRPr>
          </a:p>
        </p:txBody>
      </p:sp>
    </p:spTree>
    <p:extLst>
      <p:ext uri="{BB962C8B-B14F-4D97-AF65-F5344CB8AC3E}">
        <p14:creationId xmlns:p14="http://schemas.microsoft.com/office/powerpoint/2010/main" val="90095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2571784"/>
            <a:ext cx="12192000" cy="2177637"/>
          </a:xfrm>
        </p:spPr>
        <p:txBody>
          <a:bodyPr>
            <a:normAutofit/>
          </a:bodyPr>
          <a:lstStyle/>
          <a:p>
            <a:r>
              <a:rPr lang="zh-TW" altLang="en-US" sz="2400" dirty="0"/>
              <a:t>六</a:t>
            </a:r>
            <a:r>
              <a:rPr lang="zh-TW" altLang="en-US" sz="2400" dirty="0" smtClean="0"/>
              <a:t>、歸納</a:t>
            </a:r>
            <a:r>
              <a:rPr lang="zh-TW" altLang="en-US" sz="2400" dirty="0"/>
              <a:t>而言，民間信仰的「土地公」、土神村廟，到西方殖民「城－市」，日治以後與現代切割的都市社會，面臨西化、都市化、現代化；其中國禮法特質－「明有王法，幽有鬼神」既二元分殊又統一互補現象，從土地公，到移民廟宇看來，在勞動移民的下層民間社會仍然起一定的作用。這是土神、村廟到現代都市成為「都市型廟宇」，在空間生產上的「場所精神」轉化的重要關鍵。本文的論述重點在此。</a:t>
            </a:r>
          </a:p>
        </p:txBody>
      </p:sp>
    </p:spTree>
    <p:extLst>
      <p:ext uri="{BB962C8B-B14F-4D97-AF65-F5344CB8AC3E}">
        <p14:creationId xmlns:p14="http://schemas.microsoft.com/office/powerpoint/2010/main" val="187582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smtClean="0"/>
              <a:t>參考資料</a:t>
            </a:r>
            <a:endParaRPr lang="zh-TW" altLang="en-US" dirty="0"/>
          </a:p>
        </p:txBody>
      </p:sp>
      <p:sp>
        <p:nvSpPr>
          <p:cNvPr id="5" name="文字版面配置區 4"/>
          <p:cNvSpPr>
            <a:spLocks noGrp="1"/>
          </p:cNvSpPr>
          <p:nvPr>
            <p:ph type="body" idx="1"/>
          </p:nvPr>
        </p:nvSpPr>
        <p:spPr/>
        <p:txBody>
          <a:bodyPr>
            <a:normAutofit/>
          </a:bodyPr>
          <a:lstStyle/>
          <a:p>
            <a:r>
              <a:rPr lang="zh-TW" altLang="en-US" sz="2400" dirty="0" smtClean="0"/>
              <a:t>參考網站</a:t>
            </a:r>
            <a:endParaRPr lang="en-US" altLang="zh-TW" sz="2400" dirty="0" smtClean="0"/>
          </a:p>
          <a:p>
            <a:r>
              <a:rPr lang="zh-TW" altLang="en-US" sz="2400" dirty="0" smtClean="0"/>
              <a:t>參考書</a:t>
            </a:r>
            <a:r>
              <a:rPr lang="zh-TW" altLang="en-US" sz="2400" dirty="0"/>
              <a:t>目</a:t>
            </a:r>
          </a:p>
        </p:txBody>
      </p:sp>
    </p:spTree>
    <p:extLst>
      <p:ext uri="{BB962C8B-B14F-4D97-AF65-F5344CB8AC3E}">
        <p14:creationId xmlns:p14="http://schemas.microsoft.com/office/powerpoint/2010/main" val="35228915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pPr marL="685800" indent="-685800">
              <a:buFont typeface="Wingdings" panose="05000000000000000000" pitchFamily="2" charset="2"/>
              <a:buChar char="ü"/>
            </a:pPr>
            <a:r>
              <a:rPr lang="zh-TW" altLang="en-US" dirty="0" smtClean="0"/>
              <a:t>參考網站</a:t>
            </a:r>
            <a:endParaRPr lang="zh-TW" altLang="en-US" dirty="0"/>
          </a:p>
        </p:txBody>
      </p:sp>
      <p:sp>
        <p:nvSpPr>
          <p:cNvPr id="5" name="內容版面配置區 4"/>
          <p:cNvSpPr>
            <a:spLocks noGrp="1"/>
          </p:cNvSpPr>
          <p:nvPr>
            <p:ph sz="half" idx="1"/>
          </p:nvPr>
        </p:nvSpPr>
        <p:spPr>
          <a:xfrm>
            <a:off x="1069848" y="2194560"/>
            <a:ext cx="10049256" cy="1208222"/>
          </a:xfrm>
        </p:spPr>
        <p:txBody>
          <a:bodyPr>
            <a:normAutofit/>
          </a:bodyPr>
          <a:lstStyle/>
          <a:p>
            <a:r>
              <a:rPr lang="en-US" altLang="zh-TW" dirty="0">
                <a:hlinkClick r:id="rId2"/>
              </a:rPr>
              <a:t>http://</a:t>
            </a:r>
            <a:r>
              <a:rPr lang="en-US" altLang="zh-TW" dirty="0" smtClean="0">
                <a:hlinkClick r:id="rId2"/>
              </a:rPr>
              <a:t>urban-web.kcg.gov.tw/KDA/web_page/KDA010100.jsp</a:t>
            </a:r>
            <a:endParaRPr lang="en-US" altLang="zh-TW" dirty="0" smtClean="0"/>
          </a:p>
          <a:p>
            <a:r>
              <a:rPr lang="en-US" altLang="zh-TW" dirty="0">
                <a:hlinkClick r:id="rId3"/>
              </a:rPr>
              <a:t>http://</a:t>
            </a:r>
            <a:r>
              <a:rPr lang="en-US" altLang="zh-TW" dirty="0" smtClean="0">
                <a:hlinkClick r:id="rId3"/>
              </a:rPr>
              <a:t>www.cpami.gov.tw/chinese/index.php</a:t>
            </a:r>
            <a:endParaRPr lang="en-US" altLang="zh-TW" dirty="0" smtClean="0"/>
          </a:p>
          <a:p>
            <a:endParaRPr lang="zh-TW" altLang="en-US" dirty="0"/>
          </a:p>
        </p:txBody>
      </p:sp>
      <p:sp>
        <p:nvSpPr>
          <p:cNvPr id="8" name="內容版面配置區 7"/>
          <p:cNvSpPr>
            <a:spLocks noGrp="1"/>
          </p:cNvSpPr>
          <p:nvPr>
            <p:ph sz="half" idx="2"/>
          </p:nvPr>
        </p:nvSpPr>
        <p:spPr>
          <a:xfrm>
            <a:off x="1069848" y="4496894"/>
            <a:ext cx="8005914" cy="945107"/>
          </a:xfrm>
        </p:spPr>
        <p:txBody>
          <a:bodyPr>
            <a:normAutofit/>
          </a:bodyPr>
          <a:lstStyle/>
          <a:p>
            <a:r>
              <a:rPr lang="zh-TW" altLang="en-US" sz="2400" dirty="0"/>
              <a:t>盧偉民（</a:t>
            </a:r>
            <a:r>
              <a:rPr lang="en-US" altLang="zh-TW" sz="2400" dirty="0" err="1"/>
              <a:t>Weiming</a:t>
            </a:r>
            <a:r>
              <a:rPr lang="en-US" altLang="zh-TW" sz="2400" dirty="0"/>
              <a:t> Lu</a:t>
            </a:r>
            <a:r>
              <a:rPr lang="zh-TW" altLang="en-US" sz="2400" dirty="0"/>
              <a:t>）著。</a:t>
            </a:r>
            <a:r>
              <a:rPr lang="en-US" altLang="zh-TW" sz="2400" dirty="0"/>
              <a:t>《</a:t>
            </a:r>
            <a:r>
              <a:rPr lang="zh-TW" altLang="en-US" sz="2400" dirty="0"/>
              <a:t>都市重建之道：宜居創意城中村</a:t>
            </a:r>
            <a:r>
              <a:rPr lang="en-US" altLang="zh-TW" sz="2400" dirty="0"/>
              <a:t>》</a:t>
            </a:r>
            <a:r>
              <a:rPr lang="zh-TW" altLang="en-US" sz="2400" dirty="0"/>
              <a:t>臺北市：遠見天下</a:t>
            </a:r>
            <a:r>
              <a:rPr lang="zh-TW" altLang="en-US" sz="2400" dirty="0" smtClean="0"/>
              <a:t>文化，民</a:t>
            </a:r>
            <a:r>
              <a:rPr lang="en-US" altLang="zh-TW" sz="2400" dirty="0" smtClean="0"/>
              <a:t>102</a:t>
            </a:r>
            <a:r>
              <a:rPr lang="zh-TW" altLang="en-US" sz="2400" dirty="0" smtClean="0"/>
              <a:t>。</a:t>
            </a:r>
            <a:endParaRPr lang="zh-TW" altLang="en-US" sz="2400" dirty="0"/>
          </a:p>
          <a:p>
            <a:endParaRPr lang="zh-TW" altLang="en-US" dirty="0"/>
          </a:p>
        </p:txBody>
      </p:sp>
      <p:sp>
        <p:nvSpPr>
          <p:cNvPr id="6" name="文字方塊 5"/>
          <p:cNvSpPr txBox="1"/>
          <p:nvPr/>
        </p:nvSpPr>
        <p:spPr>
          <a:xfrm>
            <a:off x="1069848" y="3402782"/>
            <a:ext cx="3339376" cy="830997"/>
          </a:xfrm>
          <a:prstGeom prst="rect">
            <a:avLst/>
          </a:prstGeom>
          <a:noFill/>
        </p:spPr>
        <p:txBody>
          <a:bodyPr wrap="none" rtlCol="0">
            <a:spAutoFit/>
          </a:bodyPr>
          <a:lstStyle/>
          <a:p>
            <a:pPr marL="685800" indent="-685800">
              <a:buFont typeface="Wingdings" panose="05000000000000000000" pitchFamily="2" charset="2"/>
              <a:buChar char="ü"/>
            </a:pPr>
            <a:r>
              <a:rPr lang="zh-TW" altLang="en-US" sz="4800" b="1" dirty="0" smtClean="0">
                <a:latin typeface="+mj-ea"/>
                <a:ea typeface="+mj-ea"/>
              </a:rPr>
              <a:t>參考書目</a:t>
            </a:r>
            <a:endParaRPr lang="zh-TW" altLang="en-US" sz="4800" b="1" dirty="0">
              <a:latin typeface="+mj-ea"/>
              <a:ea typeface="+mj-ea"/>
            </a:endParaRPr>
          </a:p>
        </p:txBody>
      </p:sp>
      <p:sp>
        <p:nvSpPr>
          <p:cNvPr id="7" name="文字方塊 6"/>
          <p:cNvSpPr txBox="1"/>
          <p:nvPr/>
        </p:nvSpPr>
        <p:spPr>
          <a:xfrm>
            <a:off x="1514901" y="4121624"/>
            <a:ext cx="184731" cy="369332"/>
          </a:xfrm>
          <a:prstGeom prst="rect">
            <a:avLst/>
          </a:prstGeom>
          <a:noFill/>
        </p:spPr>
        <p:txBody>
          <a:bodyPr wrap="none" rtlCol="0">
            <a:spAutoFit/>
          </a:bodyPr>
          <a:lstStyle/>
          <a:p>
            <a:endParaRPr lang="zh-TW" altLang="en-US" dirty="0"/>
          </a:p>
        </p:txBody>
      </p:sp>
    </p:spTree>
    <p:extLst>
      <p:ext uri="{BB962C8B-B14F-4D97-AF65-F5344CB8AC3E}">
        <p14:creationId xmlns:p14="http://schemas.microsoft.com/office/powerpoint/2010/main" val="42022996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ctrTitle"/>
          </p:nvPr>
        </p:nvSpPr>
        <p:spPr/>
        <p:txBody>
          <a:bodyPr/>
          <a:lstStyle/>
          <a:p>
            <a:r>
              <a:rPr lang="en-US" altLang="zh-TW" sz="10000" dirty="0" smtClean="0">
                <a:latin typeface="AR DESTINE" panose="02000000000000000000" pitchFamily="2" charset="0"/>
              </a:rPr>
              <a:t>THE END</a:t>
            </a:r>
            <a:endParaRPr lang="zh-TW" altLang="en-US" sz="10000" dirty="0">
              <a:latin typeface="AR DESTINE" panose="02000000000000000000" pitchFamily="2" charset="0"/>
            </a:endParaRPr>
          </a:p>
        </p:txBody>
      </p:sp>
      <p:sp>
        <p:nvSpPr>
          <p:cNvPr id="9" name="副標題 8"/>
          <p:cNvSpPr>
            <a:spLocks noGrp="1"/>
          </p:cNvSpPr>
          <p:nvPr>
            <p:ph type="subTitle" idx="1"/>
          </p:nvPr>
        </p:nvSpPr>
        <p:spPr/>
        <p:txBody>
          <a:bodyPr>
            <a:normAutofit/>
          </a:bodyPr>
          <a:lstStyle/>
          <a:p>
            <a:r>
              <a:rPr lang="zh-TW" altLang="en-US" sz="2400" dirty="0" smtClean="0">
                <a:latin typeface="+mn-ea"/>
              </a:rPr>
              <a:t>報告日期：</a:t>
            </a:r>
            <a:r>
              <a:rPr lang="en-US" altLang="zh-TW" sz="2400" dirty="0" smtClean="0">
                <a:latin typeface="+mn-ea"/>
              </a:rPr>
              <a:t>105</a:t>
            </a:r>
            <a:r>
              <a:rPr lang="zh-TW" altLang="en-US" sz="2400" dirty="0" smtClean="0">
                <a:latin typeface="+mn-ea"/>
              </a:rPr>
              <a:t>年</a:t>
            </a:r>
            <a:r>
              <a:rPr lang="en-US" altLang="zh-TW" sz="2400" dirty="0" smtClean="0">
                <a:latin typeface="+mn-ea"/>
              </a:rPr>
              <a:t>01</a:t>
            </a:r>
            <a:r>
              <a:rPr lang="zh-TW" altLang="en-US" sz="2400" dirty="0" smtClean="0">
                <a:latin typeface="+mn-ea"/>
              </a:rPr>
              <a:t>月</a:t>
            </a:r>
            <a:r>
              <a:rPr lang="en-US" altLang="zh-TW" sz="2400" dirty="0" smtClean="0">
                <a:latin typeface="+mn-ea"/>
              </a:rPr>
              <a:t>07</a:t>
            </a:r>
            <a:r>
              <a:rPr lang="zh-TW" altLang="en-US" sz="2400" dirty="0">
                <a:latin typeface="+mn-ea"/>
              </a:rPr>
              <a:t>日</a:t>
            </a:r>
          </a:p>
        </p:txBody>
      </p:sp>
    </p:spTree>
    <p:extLst>
      <p:ext uri="{BB962C8B-B14F-4D97-AF65-F5344CB8AC3E}">
        <p14:creationId xmlns:p14="http://schemas.microsoft.com/office/powerpoint/2010/main" val="9954624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木刻字型">
  <a:themeElements>
    <a:clrScheme name="Wood Typ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Wood Type">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C6AE0645-98FF-411B-B0E9-59ABD78A0CCE}"/>
    </a:ext>
  </a:extLst>
</a:theme>
</file>

<file path=docProps/app.xml><?xml version="1.0" encoding="utf-8"?>
<Properties xmlns="http://schemas.openxmlformats.org/officeDocument/2006/extended-properties" xmlns:vt="http://schemas.openxmlformats.org/officeDocument/2006/docPropsVTypes">
  <Template>TM03090434[[fn=木頭類型]]</Template>
  <TotalTime>661</TotalTime>
  <Words>3918</Words>
  <Application>Microsoft Office PowerPoint</Application>
  <PresentationFormat>寬螢幕</PresentationFormat>
  <Paragraphs>125</Paragraphs>
  <Slides>51</Slides>
  <Notes>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51</vt:i4>
      </vt:variant>
    </vt:vector>
  </HeadingPairs>
  <TitlesOfParts>
    <vt:vector size="58" baseType="lpstr">
      <vt:lpstr>微軟正黑體</vt:lpstr>
      <vt:lpstr>AR DESTINE</vt:lpstr>
      <vt:lpstr>Arial</vt:lpstr>
      <vt:lpstr>Georgia</vt:lpstr>
      <vt:lpstr>Trebuchet MS</vt:lpstr>
      <vt:lpstr>Wingdings</vt:lpstr>
      <vt:lpstr>木刻字型</vt:lpstr>
      <vt:lpstr>都市計畫概論期末報告</vt:lpstr>
      <vt:lpstr>目錄</vt:lpstr>
      <vt:lpstr>前言</vt:lpstr>
      <vt:lpstr>關於都市計畫</vt:lpstr>
      <vt:lpstr>家鄉都市計畫案例</vt:lpstr>
      <vt:lpstr>一、計畫緣起</vt:lpstr>
      <vt:lpstr>二、法令依據</vt:lpstr>
      <vt:lpstr>三、計畫位置與範圍</vt:lpstr>
      <vt:lpstr>三、計畫位置與範圍</vt:lpstr>
      <vt:lpstr>四、基地現況分析－現行都市計畫</vt:lpstr>
      <vt:lpstr>四、基地現況分析－現行都市計畫</vt:lpstr>
      <vt:lpstr>四、基地現況分析－現行都市計畫</vt:lpstr>
      <vt:lpstr>四、基地現況分析－現行都市計畫</vt:lpstr>
      <vt:lpstr>四、基地現況分析－現行都市計畫</vt:lpstr>
      <vt:lpstr>四、基地現況分析－現行都市計畫</vt:lpstr>
      <vt:lpstr>四、基地現況分析－土地使用現況</vt:lpstr>
      <vt:lpstr>四、基地現況分析－土地使用現況</vt:lpstr>
      <vt:lpstr>四、基地現況分析－土地使用現況</vt:lpstr>
      <vt:lpstr>四、基地現況分析－公共設施現況</vt:lpstr>
      <vt:lpstr>四、基地現況分析－土地權屬</vt:lpstr>
      <vt:lpstr>四、基地現況分析－土地權屬</vt:lpstr>
      <vt:lpstr>四、基地現況分析－地區交通系統</vt:lpstr>
      <vt:lpstr>四、基地現況分析－地區交通系統</vt:lpstr>
      <vt:lpstr>四、基地現況分析－土地汙染及改善狀況</vt:lpstr>
      <vt:lpstr>五、細部計畫與主要計畫關係說明</vt:lpstr>
      <vt:lpstr>五、細部計畫與主要計畫關係說明</vt:lpstr>
      <vt:lpstr>六、變更理由</vt:lpstr>
      <vt:lpstr>六、變更理由</vt:lpstr>
      <vt:lpstr>七、規劃構想與變更內容</vt:lpstr>
      <vt:lpstr>七、規劃構想與變更內容</vt:lpstr>
      <vt:lpstr>七、規劃構想與變更內容</vt:lpstr>
      <vt:lpstr>七、規劃構想與變更內容</vt:lpstr>
      <vt:lpstr>七、規劃構想與變更內容</vt:lpstr>
      <vt:lpstr>相關英文報告翻譯</vt:lpstr>
      <vt:lpstr>Abstract</vt:lpstr>
      <vt:lpstr>摘要</vt:lpstr>
      <vt:lpstr>1.Taiwanese spirit of place goes through all the transition from the traditional villages to the modern metropolis. This essay takes God of lands that is the norm of the civil belief and socialization as the main point.It will analyze and compare from the consciousness of the agricultural lands in the rustic village and spatial form of the village temple like Penghu etc,to the cities under the national sacrifices-offering rites led by the Chinese:Makung, Tainan Prefectural,Feng-Shan country town,and Macao and "town-city" in An-ping under the earliest colonization by the western, and the form transition of the social culture of the "urbanized temple" in the metropolis Kaohsiung under the colonization by the eastern. In recent years, there are many case studies about God of lands and village temples, and this essay takes "God of lands"as the main norm, systematically and structurally compare and study the transition of the spatial form from "traditional villages to modern metropolis ", the source of this study direction. To summarize the first category,Taiwan continues the Fukien and Cantonese traditions to take from God of lands,"God of society ", to village temples as the main norm and spirit of place for the spatial development of the agriculture and fishery business or assembled villages or scattered villages. It displays the security standard of space of the management of agricultural lands, water, routes, farmhouses, and bridge-ends. The legal logic of the land and the medium of ghosts and gods, nature, and the mortals are a display of the existence of space-time philosophy of the civil society and the superficial characteristics of the social happiness. It adds up five-barracks, ground-master, boundary-master to form the foundation and vitality of the civil society. </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參考資料</vt:lpstr>
      <vt:lpstr>參考網站</vt:lpstr>
      <vt:lpstr>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都市計畫概論期末報告</dc:title>
  <dc:creator>夏靜伶</dc:creator>
  <cp:lastModifiedBy>夏靜伶</cp:lastModifiedBy>
  <cp:revision>31</cp:revision>
  <dcterms:created xsi:type="dcterms:W3CDTF">2016-01-06T08:44:22Z</dcterms:created>
  <dcterms:modified xsi:type="dcterms:W3CDTF">2016-01-06T19:45:31Z</dcterms:modified>
</cp:coreProperties>
</file>